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</p:sldIdLst>
  <p:sldSz cy="5143500" cx="9144000"/>
  <p:notesSz cx="6858000" cy="9144000"/>
  <p:embeddedFontLst>
    <p:embeddedFont>
      <p:font typeface="Roboto"/>
      <p:regular r:id="rId98"/>
      <p:bold r:id="rId99"/>
      <p:italic r:id="rId100"/>
      <p:boldItalic r:id="rId101"/>
    </p:embeddedFont>
    <p:embeddedFont>
      <p:font typeface="Roboto Medium"/>
      <p:regular r:id="rId102"/>
      <p:bold r:id="rId103"/>
      <p:italic r:id="rId104"/>
      <p:boldItalic r:id="rId105"/>
    </p:embeddedFont>
    <p:embeddedFont>
      <p:font typeface="Roboto Light"/>
      <p:regular r:id="rId106"/>
      <p:bold r:id="rId107"/>
      <p:italic r:id="rId108"/>
      <p:boldItalic r:id="rId10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906CF3-01DC-420C-A26C-F1A98B2ADE9B}">
  <a:tblStyle styleId="{F6906CF3-01DC-420C-A26C-F1A98B2ADE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78A24EC-AB87-4C0B-9510-D5EBBCDAFBB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0F0996-9072-49A3-BDAF-4C2C44E92C8E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font" Target="fonts/RobotoLight-bold.fntdata"/><Relationship Id="rId106" Type="http://schemas.openxmlformats.org/officeDocument/2006/relationships/font" Target="fonts/RobotoLight-regular.fntdata"/><Relationship Id="rId105" Type="http://schemas.openxmlformats.org/officeDocument/2006/relationships/font" Target="fonts/RobotoMedium-boldItalic.fntdata"/><Relationship Id="rId104" Type="http://schemas.openxmlformats.org/officeDocument/2006/relationships/font" Target="fonts/RobotoMedium-italic.fntdata"/><Relationship Id="rId109" Type="http://schemas.openxmlformats.org/officeDocument/2006/relationships/font" Target="fonts/RobotoLight-boldItalic.fntdata"/><Relationship Id="rId108" Type="http://schemas.openxmlformats.org/officeDocument/2006/relationships/font" Target="fonts/RobotoLight-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RobotoMedium-bold.fntdata"/><Relationship Id="rId102" Type="http://schemas.openxmlformats.org/officeDocument/2006/relationships/font" Target="fonts/RobotoMedium-regular.fntdata"/><Relationship Id="rId101" Type="http://schemas.openxmlformats.org/officeDocument/2006/relationships/font" Target="fonts/Roboto-boldItalic.fntdata"/><Relationship Id="rId100" Type="http://schemas.openxmlformats.org/officeDocument/2006/relationships/font" Target="fonts/Roboto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Roboto-bold.fntdata"/><Relationship Id="rId10" Type="http://schemas.openxmlformats.org/officeDocument/2006/relationships/slide" Target="slides/slide4.xml"/><Relationship Id="rId98" Type="http://schemas.openxmlformats.org/officeDocument/2006/relationships/font" Target="fonts/Robot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09e70ec6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09e70ec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09e70ec6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f09e70ec6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09e70ec6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09e70ec6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09e70ec6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09e70ec6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09e70ec6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09e70ec6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09e70ec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09e70ec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09e70ec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09e70ec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09e70ec6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f09e70ec6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09e70ec6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f09e70ec6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f09e70ec6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f09e70ec6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b7abfd6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b7abfd6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09e70ec6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09e70ec6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09e70ec6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f09e70ec6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09e70ec6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09e70ec6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09e70ec6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09e70ec6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09e70ec6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09e70ec6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09e70ec6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09e70ec6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09e70ec6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09e70ec6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09e70ec6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09e70ec6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09e70ec6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09e70ec6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09e70ec6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09e70ec6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e493ccb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1ee493ccb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09e70ec65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09e70ec65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09e70ec65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09e70ec65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09e70ec6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09e70ec6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09e70ec65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f09e70ec65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09e70ec6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f09e70ec6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09e70ec65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09e70ec65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f09e70ec6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f09e70ec6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f09e70ec6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f09e70ec6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09e70ec6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09e70ec6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09e70ec6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09e70ec6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994c04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994c04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f09e70ec65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f09e70ec65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09e70ec6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f09e70ec6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09e70ec65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09e70ec65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f09e70ec6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f09e70ec6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f09e70ec6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f09e70ec6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09e70ec6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09e70ec6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09e70ec65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09e70ec65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f09e70ec65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f09e70ec65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09e70ec6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09e70ec6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f09e70ec65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f09e70ec65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b7a2e167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b7a2e167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09e70ec65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09e70ec6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b975ad41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b975ad41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b975ad41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b975ad41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975ad41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b975ad41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975ad413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b975ad413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b975ad413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b975ad413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975ad41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975ad41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b975ad413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b975ad413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b975ad413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b975ad413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b975ad413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b975ad413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f09e70ec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f09e70ec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b975ad41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b975ad41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b975ad413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b975ad413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b975ad413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b975ad413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b975ad413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b975ad413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b975ad413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b975ad413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b975ad413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b975ad413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b975ad413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b975ad413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b975ad413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b975ad413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b975ad413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b975ad413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f20a8716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f20a8716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f09e70ec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f09e70ec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f20a8716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f20a8716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f20a87161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f20a8716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f20a87161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f20a87161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f20a87161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f20a87161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f20a8716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f20a8716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f20a87161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f20a87161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f20a87161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f20a87161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f20a87161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f20a87161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f20a87161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f20a87161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f20a87161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f20a87161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f09e70ec6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f09e70ec6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f20a87161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f20a87161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f20a87161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1f20a87161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f20a8716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f20a8716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f20a87161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f20a87161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f20a87161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f20a87161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f20a87161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f20a87161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f20a87161b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f20a87161b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f20a87161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f20a87161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f20a87161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f20a87161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f20a87161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f20a87161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09e70ec6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09e70ec6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f20a87161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f20a87161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f20a87161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f20a87161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localhost:15672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mosquitto.org/download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www.hivemq.com/demos/websocket-client/" TargetMode="External"/><Relationship Id="rId4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Internet das Coisas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Andouglas G Silva Júnior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Manoel do Bonfim Lins de Aquino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Publish/Subscribe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servidor (</a:t>
            </a:r>
            <a:r>
              <a:rPr b="1" i="1" lang="pt-BR"/>
              <a:t>broker</a:t>
            </a:r>
            <a:r>
              <a:rPr lang="pt-BR"/>
              <a:t>) atua como intermediário entre os publicadores e inscritos.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dados são enviados ao broker por meio de tópicos definidos.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inscritos, por sua vez, têm acesso aos dados contidos no broker a partir deste tópico. </a:t>
            </a:r>
            <a:endParaRPr/>
          </a:p>
        </p:txBody>
      </p:sp>
      <p:sp>
        <p:nvSpPr>
          <p:cNvPr id="107" name="Google Shape;107;p1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50" y="2699975"/>
            <a:ext cx="540067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272338" y="4563025"/>
            <a:ext cx="3000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Arquitetura publish/subscribe. Autoria Própria.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Publish/Subscribe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aplicações IoT é uma boa escolha quando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dispositivos IoT precisam compartilhar dados entre si, como em aplicações de sensoriamento ambiental ou de rastreamento de ativos.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ou para aplicações IoT onde a escalabilidade é importante.</a:t>
            </a:r>
            <a:endParaRPr/>
          </a:p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Quadro Comparativo</a:t>
            </a:r>
            <a:endParaRPr/>
          </a:p>
        </p:txBody>
      </p:sp>
      <p:sp>
        <p:nvSpPr>
          <p:cNvPr id="125" name="Google Shape;125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126" name="Google Shape;126;p19"/>
          <p:cNvGraphicFramePr/>
          <p:nvPr/>
        </p:nvGraphicFramePr>
        <p:xfrm>
          <a:off x="1872125" y="150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1727675"/>
                <a:gridCol w="1851525"/>
                <a:gridCol w="18205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FFFFFF"/>
                          </a:solidFill>
                        </a:rPr>
                        <a:t>Fator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FFFFFF"/>
                          </a:solidFill>
                        </a:rPr>
                        <a:t>Modelo cliente-servidor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FFFFFF"/>
                          </a:solidFill>
                        </a:rPr>
                        <a:t>Modelo publish/subscribe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3864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Relação entre dispositivos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Um dispositivo cliente se conecta a um servidor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Dois ou mais dispositivos podem se comunicar entre si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Controle e gerenciamento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 servidor fornece um ponto central de controle e gerenciamento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Não há controle ou gerenciamento central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Armazenamento e processamento de dados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Os dados podem ser armazenados e processados no servidor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Os dados podem ser armazenados e processados em qualquer dispositivo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Eficiência em termos de recursos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Pode ser mais eficiente em termos de recursos do que o modelo publish/subscribe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Pode ser mais eficiente em termos de largura de banda do que o modelo cliente-servidor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Complexidade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Pode ser mais complexo de implementar do que o modelo publish/subscribe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Relativamente simples de implementar e usar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/>
                        <a:t>Escalabilidade</a:t>
                      </a:r>
                      <a:endParaRPr b="1"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Pode não ser escalável para aplicações IoT com um grande número de dispositivos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/>
                        <a:t>Escalável para aplicações IoT com um grande número de dispositivos</a:t>
                      </a:r>
                      <a:endParaRPr sz="9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Sockets</a:t>
            </a:r>
            <a:endParaRPr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C</a:t>
            </a:r>
            <a:r>
              <a:rPr lang="pt-BR"/>
              <a:t>onceito muito usado para estabelecer a c</a:t>
            </a:r>
            <a:r>
              <a:rPr b="1" lang="pt-BR"/>
              <a:t>onexão entre os dispositivos em uma comunicação</a:t>
            </a:r>
            <a:r>
              <a:rPr lang="pt-BR"/>
              <a:t> que atua como um ponto final para a comunicação bidirecional entre dois programas rodando em uma rede.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 u="sng"/>
              <a:t>Um socket é vinculado a um número de porta específico</a:t>
            </a:r>
            <a:r>
              <a:rPr lang="pt-BR"/>
              <a:t> para que a camada de transporte possa identificar o aplicativo ao qual os dados devem ser entregues.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Existem dois tipos principais de sockets utilizados em redes: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Socket de fluxo</a:t>
            </a:r>
            <a:endParaRPr b="1"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Comunicação confiável utilizando TCP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Dados chegam na ordem que foram enviados, sem duplicatas.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Datagrama</a:t>
            </a:r>
            <a:r>
              <a:rPr lang="pt-BR"/>
              <a:t>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Comunicação não confiável utilizando UDP.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Não há garantia de ordenação das mensagens ou que serão entregues.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Exemplo Prático</a:t>
            </a:r>
            <a:endParaRPr b="1"/>
          </a:p>
        </p:txBody>
      </p:sp>
      <p:sp>
        <p:nvSpPr>
          <p:cNvPr id="134" name="Google Shape;134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Protocolos de Comunicação de Dados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Protocolos de Comunicação de Dados</a:t>
            </a:r>
            <a:endParaRPr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Em um ecossistema tão diverso como o da IoT, </a:t>
            </a:r>
            <a:r>
              <a:rPr b="1" lang="pt-BR"/>
              <a:t>a padronização da comunicação é essencial</a:t>
            </a:r>
            <a:r>
              <a:rPr lang="pt-BR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Diferentes dispositivos podem "falar" diferentes "idiomas".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Estudaremos os protocolos mais usados em aplicações IoT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HTTP/HTTPS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AMQP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MQTT</a:t>
            </a:r>
            <a:endParaRPr/>
          </a:p>
        </p:txBody>
      </p:sp>
      <p:sp>
        <p:nvSpPr>
          <p:cNvPr id="148" name="Google Shape;148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Hypertext Transfer Protocol (HTTP)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Contraparte segura: o Hypertext Transfer Protocol Secure (HTTPS)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Desempenham papéis cruciais na comunicação na internet, fornecendo a estrutura para transferência de dados entre clientes e servidores.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Opera na camada de aplicação da arquitetura TCP/IP possibilitando a transferência de hipertexto, que inclui </a:t>
            </a:r>
            <a:r>
              <a:rPr b="1" lang="pt-BR"/>
              <a:t>HTML, imagens, CSS, JavaScript e outros tipos de dados</a:t>
            </a:r>
            <a:r>
              <a:rPr lang="pt-BR"/>
              <a:t>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pt-BR"/>
              <a:t>Funciona a partir da arquitetura </a:t>
            </a:r>
            <a:r>
              <a:rPr b="1" lang="pt-BR"/>
              <a:t>cliente-servidor,</a:t>
            </a:r>
            <a:r>
              <a:rPr lang="pt-BR"/>
              <a:t>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Um cliente emite uma solicitação a um servidor, que, por sua vez, responde à solicitação.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As mensagens de solicitação e resposta incluem informações como </a:t>
            </a:r>
            <a:r>
              <a:rPr b="1" lang="pt-BR"/>
              <a:t>método HTTP, caminho do recurso solicitado, parâmetros e código de status HTTP, cabeçalho e corpo da resposta</a:t>
            </a:r>
            <a:endParaRPr b="1"/>
          </a:p>
        </p:txBody>
      </p:sp>
      <p:sp>
        <p:nvSpPr>
          <p:cNvPr id="156" name="Google Shape;156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Baseado em requisição e resposta.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Para que uma informação seja enviada pelo servidor (response), um cliente precisar solicitar (request).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 protocolo, existem alguns tipos de mensagens que indicam a finalidade daquela requisição.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método </a:t>
            </a:r>
            <a:r>
              <a:rPr b="1" lang="pt-BR"/>
              <a:t>GET</a:t>
            </a:r>
            <a:r>
              <a:rPr lang="pt-BR"/>
              <a:t> é usado quando se deseja recuperar algum dado do servidor.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método </a:t>
            </a:r>
            <a:r>
              <a:rPr b="1" lang="pt-BR"/>
              <a:t>POST</a:t>
            </a:r>
            <a:r>
              <a:rPr lang="pt-BR"/>
              <a:t> envia dados para serem processados para um recurso especificado.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Outros métodos mais comuns são: </a:t>
            </a:r>
            <a:r>
              <a:rPr b="1" lang="pt-BR"/>
              <a:t>PUT, DELETE, HEAD, CONNECT</a:t>
            </a:r>
            <a:r>
              <a:rPr lang="pt-BR"/>
              <a:t>, entre outros.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Estrutura da Requisição</a:t>
            </a:r>
            <a:endParaRPr/>
          </a:p>
        </p:txBody>
      </p:sp>
      <p:sp>
        <p:nvSpPr>
          <p:cNvPr id="172" name="Google Shape;172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688" y="1837350"/>
            <a:ext cx="54006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919225" y="4230175"/>
            <a:ext cx="71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https://developer.mozilla.org/pt-BR/docs/Web/HTTP/Overview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Estrutura da Resposta</a:t>
            </a:r>
            <a:endParaRPr/>
          </a:p>
        </p:txBody>
      </p:sp>
      <p:sp>
        <p:nvSpPr>
          <p:cNvPr id="182" name="Google Shape;182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200" y="1704250"/>
            <a:ext cx="4539650" cy="29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1842600" y="4432800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https://developer.mozilla.org/pt-BR/docs/Web/HTTP/Overview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aula anterior…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finalizamos a parte de tecnologias de rede;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estudamos várias opções dessas tecnologias que podemos utilizar no desenvolvimento de uma solução IoT.</a:t>
            </a:r>
            <a:endParaRPr/>
          </a:p>
        </p:txBody>
      </p:sp>
      <p:sp>
        <p:nvSpPr>
          <p:cNvPr id="45" name="Google Shape;45;p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Status Code</a:t>
            </a:r>
            <a:endParaRPr/>
          </a:p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2063388" y="439698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>
                <a:solidFill>
                  <a:schemeClr val="dk1"/>
                </a:solidFill>
              </a:rPr>
              <a:t>https://www.infidigit.com/blog/http-status-codes/</a:t>
            </a:r>
            <a:endParaRPr sz="1000"/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200" y="80625"/>
            <a:ext cx="1975175" cy="42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Funcionamento</a:t>
            </a:r>
            <a:endParaRPr b="1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HTTPS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Evolução do HTTP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Introduz uma camada adicional de segurança.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Utilizando o protocolo SSL/TLS, o HTTPS criptografa a comunicação entre o cliente e o servidor, protegendo os dados contra interceptação e modificações indesejadas.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Essa segurança é especialmente crucial em aplicações web e em outras formas de comunicação, como transferência de arquivos e interações entre dispositivos IoT.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Ambos apresentam vantagens e desvantagens.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O HTTP é bem conhecido, fácil de implementar e eficiente para pequenas quantidades de dados, mas carece da segurança robusta fornecida pelo HTTPS. 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O HTTPS oferece uma camada adicional de proteção, mas requer certificados SSL/TLS, aumentando os custos e podendo ser menos eficiente para grandes volumes de dados.</a:t>
            </a:r>
            <a:endParaRPr/>
          </a:p>
        </p:txBody>
      </p:sp>
      <p:sp>
        <p:nvSpPr>
          <p:cNvPr id="202" name="Google Shape;202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08" name="Google Shape;208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estudar dois exemplos que utilizam o protocolo HTTP em uma solução IoT.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No primeiro, criaremos </a:t>
            </a:r>
            <a:r>
              <a:rPr b="1" lang="pt-BR"/>
              <a:t>um método get para receber dados de uma página web.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segundo consiste em fazer de um ESP32 um </a:t>
            </a:r>
            <a:r>
              <a:rPr b="1" lang="pt-BR"/>
              <a:t>simples servidor HTTP </a:t>
            </a:r>
            <a:r>
              <a:rPr lang="pt-BR"/>
              <a:t>que podemos acessar através de um navegador externo.</a:t>
            </a:r>
            <a:endParaRPr/>
          </a:p>
        </p:txBody>
      </p:sp>
      <p:sp>
        <p:nvSpPr>
          <p:cNvPr id="210" name="Google Shape;210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1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79350" y="167707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0" name="Google Shape;220;p30"/>
          <p:cNvGraphicFramePr/>
          <p:nvPr/>
        </p:nvGraphicFramePr>
        <p:xfrm>
          <a:off x="2286000" y="167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81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 </a:t>
                      </a:r>
                      <a:r>
                        <a:rPr b="1" lang="pt-BR" sz="105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http_get</a:t>
                      </a: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(url):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import 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socket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_, _, host, path = url.split(</a:t>
                      </a:r>
                      <a:r>
                        <a:rPr lang="pt-BR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'/'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105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addr = socket.getaddrinfo(host, </a:t>
                      </a:r>
                      <a:r>
                        <a:rPr lang="pt-BR" sz="105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)[</a:t>
                      </a:r>
                      <a:r>
                        <a:rPr lang="pt-BR" sz="105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pt-BR" sz="105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 = socket.socket()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s.connect(addr)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s.send(bytes(</a:t>
                      </a:r>
                      <a:r>
                        <a:rPr lang="pt-BR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'GET /%s HTTP/1.0\r\nHost: %s\r\n\r\n'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% (path, host), </a:t>
                      </a:r>
                      <a:r>
                        <a:rPr lang="pt-BR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'utf8'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while True: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 = s.recv(</a:t>
                      </a:r>
                      <a:r>
                        <a:rPr lang="pt-BR" sz="105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if 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data: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print(str(data, </a:t>
                      </a:r>
                      <a:r>
                        <a:rPr lang="pt-BR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'utf8'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), end=</a:t>
                      </a:r>
                      <a:r>
                        <a:rPr lang="pt-BR" sz="105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''</a:t>
                      </a: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else: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break</a:t>
                      </a:r>
                      <a:br>
                        <a:rPr b="1"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5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s.close()</a:t>
                      </a:r>
                      <a:endParaRPr sz="105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1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usar o link disponibilizado pelo próprio Micropython e verificar a resposta do servidor.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822175" y="1523900"/>
            <a:ext cx="61912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2032500" y="2420200"/>
            <a:ext cx="507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&gt;&gt;&gt; http_get(</a:t>
            </a:r>
            <a:r>
              <a:rPr lang="pt-BR" sz="13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'http://micropython.org/ks/test.html'</a:t>
            </a:r>
            <a:r>
              <a:rPr lang="pt-BR" sz="13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1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Resposta do Servidor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39" name="Google Shape;239;p32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3079525" y="450388"/>
            <a:ext cx="61912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2"/>
          <p:cNvSpPr txBox="1"/>
          <p:nvPr/>
        </p:nvSpPr>
        <p:spPr>
          <a:xfrm>
            <a:off x="3789900" y="0"/>
            <a:ext cx="4287300" cy="4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HTTP/1.1 </a:t>
            </a:r>
            <a:r>
              <a:rPr lang="pt-BR" sz="1200">
                <a:solidFill>
                  <a:srgbClr val="008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200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OK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Server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nginx/1.10.3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Mon, 05 Feb 2024 19:58:50 GMT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Content-Type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text/html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Content-Length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180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Last-Modified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Tue, 03 Dec 2013 00:16:26 GMT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Connection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close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Vary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Accept-Encoding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ETag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"529d22da-b4"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Strict-Transport-Security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max-age=15768000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Accept-Ranges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: bytes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b="1" lang="pt-BR" sz="1200">
                <a:solidFill>
                  <a:srgbClr val="999999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&lt;html </a:t>
            </a:r>
            <a:r>
              <a:rPr lang="pt-BR" sz="1200">
                <a:solidFill>
                  <a:srgbClr val="008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lang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pt-BR" sz="1200">
                <a:solidFill>
                  <a:srgbClr val="DD1144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"en"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&lt;head&gt;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&lt;title&gt;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&lt;/title&gt;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&lt;/head&gt;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&lt;body&gt;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&lt;h1&gt;</a:t>
            </a: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Test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&lt;/h1&gt;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It's working if you can read this!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&lt;/body&gt;</a:t>
            </a:r>
            <a:br>
              <a:rPr lang="pt-BR" sz="12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&lt;/html&gt;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2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ESP32 será um servidor HTTP que, ao ser acessado, responderá com o valor (alto ou baixo) dos pinos 0, 2, 4, 5, 12, 13, 14 e 15.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Perceba que a variável response recebe toda a estrutura do html que será enviado na requisição.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Além disso, no momento de enviar os dados para aplicação cliente, as informações do protocolo e cabeçalho são enviadas antes.</a:t>
            </a:r>
            <a:endParaRPr/>
          </a:p>
        </p:txBody>
      </p:sp>
      <p:sp>
        <p:nvSpPr>
          <p:cNvPr id="248" name="Google Shape;248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54" name="Google Shape;254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2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Servidor HTTP Simples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2917625" y="450388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4"/>
          <p:cNvGraphicFramePr/>
          <p:nvPr/>
        </p:nvGraphicFramePr>
        <p:xfrm>
          <a:off x="4443025" y="58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machine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pins = [machine.Pin(i, machine.Pin.IN)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i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)]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html = 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"""&lt;!DOCTYPE html&gt;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&lt;html&gt;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&lt;head&gt; &lt;title&gt;ESP8266 Pins&lt;/title&gt; &lt;/head&gt;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&lt;body&gt; &lt;h1&gt;ESP8266 Pins&lt;/h1&gt;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&lt;table border="1"&gt; &lt;tr&gt;&lt;th&gt;Pin&lt;/th&gt;&lt;th&gt;Value&lt;/th&gt;&lt;/tr&gt; %s &lt;/table&gt;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&lt;/body&gt;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&lt;/html&gt;</a:t>
                      </a:r>
                      <a:b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"""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socket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addr = socket.getaddrinfo(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'0.0.0.0'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)[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][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-1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]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 = socket.socket()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s.bind(addr)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s.listen(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'listening on'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addr)</a:t>
                      </a:r>
                      <a:endParaRPr sz="900">
                        <a:solidFill>
                          <a:srgbClr val="404040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HTTP/HTTPS</a:t>
            </a:r>
            <a:endParaRPr/>
          </a:p>
        </p:txBody>
      </p:sp>
      <p:sp>
        <p:nvSpPr>
          <p:cNvPr id="264" name="Google Shape;264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2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Servidor HTTP Simples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2917625" y="450388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8" name="Google Shape;268;p35"/>
          <p:cNvGraphicFramePr/>
          <p:nvPr/>
        </p:nvGraphicFramePr>
        <p:xfrm>
          <a:off x="4443000" y="166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118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cl, addr = s.accept()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'client connected from'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addr)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cl_file = cl.makefile(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'rwb'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9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line = cl_file.readline()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line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or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line == 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b'\r\n'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rows = [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'&lt;tr&gt;&lt;td&gt;%s&lt;/td&gt;&lt;td&gt;%d&lt;/td&gt;&lt;/tr&gt;'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% (str(p), p.value())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for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 </a:t>
                      </a:r>
                      <a:r>
                        <a:rPr b="1"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pins]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response = html % 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'\n'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.join(rows)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cl.send(</a:t>
                      </a:r>
                      <a:r>
                        <a:rPr lang="pt-BR" sz="9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'HTTP/1.0 200 OK\r\nContent-type: text/html\r\n\r\n'</a:t>
                      </a: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cl.send(response)</a:t>
                      </a:r>
                      <a:b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9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cl.close()</a:t>
                      </a:r>
                      <a:endParaRPr sz="900">
                        <a:solidFill>
                          <a:srgbClr val="404040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274" name="Google Shape;274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Advanced Message Queuing Protocol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Protocolo Avançado de Filas de Mensagens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Representa um importante protocolo na arquitetura de comunicação em sistemas distribuídos, com destaque especial em ambientes de </a:t>
            </a:r>
            <a:r>
              <a:rPr b="1" lang="pt-BR"/>
              <a:t>Internet das Coisas (IoT).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Sua estrutura direcionada às mensagens oferece um conjunto robusto de recursos, fornecendo uma comunicação </a:t>
            </a:r>
            <a:r>
              <a:rPr b="1" lang="pt-BR"/>
              <a:t>confiável e eficiente</a:t>
            </a:r>
            <a:r>
              <a:rPr lang="pt-BR"/>
              <a:t> entre uma gama de dispositivos, gateways, servidores e aplicações.</a:t>
            </a:r>
            <a:endParaRPr/>
          </a:p>
        </p:txBody>
      </p:sp>
      <p:sp>
        <p:nvSpPr>
          <p:cNvPr id="276" name="Google Shape;276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282" name="Google Shape;282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 a ideia da arquitetura </a:t>
            </a:r>
            <a:r>
              <a:rPr b="1" lang="pt-BR"/>
              <a:t>publisher/subscriber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broker é usado como uma entidade que recebe mensagens dos </a:t>
            </a:r>
            <a:r>
              <a:rPr b="1" i="1" lang="pt-BR"/>
              <a:t>publishers</a:t>
            </a:r>
            <a:r>
              <a:rPr lang="pt-BR"/>
              <a:t> e as encaminham aos </a:t>
            </a:r>
            <a:r>
              <a:rPr b="1" i="1" lang="pt-BR"/>
              <a:t>consumers</a:t>
            </a:r>
            <a:r>
              <a:rPr lang="pt-BR"/>
              <a:t>, que são clientes que recebem essas mensagens.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É um protocolo bi-direcional onde um determinado cliente pode tanto enviar como receber informações por meio do broker.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Podemos pensar na estrutura do </a:t>
            </a:r>
            <a:r>
              <a:rPr b="1" lang="pt-BR"/>
              <a:t>broker</a:t>
            </a:r>
            <a:r>
              <a:rPr lang="pt-BR"/>
              <a:t> divididos em duas entidades: o </a:t>
            </a:r>
            <a:r>
              <a:rPr b="1" i="1" lang="pt-BR"/>
              <a:t>exchange</a:t>
            </a:r>
            <a:r>
              <a:rPr lang="pt-BR"/>
              <a:t> e a fila (</a:t>
            </a:r>
            <a:r>
              <a:rPr b="1" i="1" lang="pt-BR"/>
              <a:t>Queue</a:t>
            </a:r>
            <a:r>
              <a:rPr lang="pt-BR"/>
              <a:t>).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Exchange</a:t>
            </a:r>
            <a:r>
              <a:rPr lang="pt-BR"/>
              <a:t> - recebe as mensagens de um publicador e, baseado em regras pré-programadas chamadas de </a:t>
            </a:r>
            <a:r>
              <a:rPr b="1" i="1" lang="pt-BR"/>
              <a:t>bindings</a:t>
            </a:r>
            <a:r>
              <a:rPr lang="pt-BR"/>
              <a:t>, as encaminham para as filas.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Filas - </a:t>
            </a:r>
            <a:r>
              <a:rPr lang="pt-BR"/>
              <a:t>Podem estar sendo consumidas por outro cliente (consumer) e encaminha as mensagens de acordo com suas </a:t>
            </a:r>
            <a:r>
              <a:rPr lang="pt-BR"/>
              <a:t>características</a:t>
            </a:r>
            <a:r>
              <a:rPr lang="pt-BR"/>
              <a:t>.</a:t>
            </a:r>
            <a:endParaRPr/>
          </a:p>
        </p:txBody>
      </p:sp>
      <p:sp>
        <p:nvSpPr>
          <p:cNvPr id="284" name="Google Shape;284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290" name="Google Shape;290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70" y="1699013"/>
            <a:ext cx="6501099" cy="23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1761613" y="407708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https://embarcados.com.br/amqp-protocolo-de-comunicacao-para-iot/</a:t>
            </a:r>
            <a:endParaRPr sz="1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00" name="Google Shape;300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1" name="Google Shape;301;p3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mensagens que são publicadas no </a:t>
            </a:r>
            <a:r>
              <a:rPr b="1" lang="pt-BR"/>
              <a:t>broker</a:t>
            </a:r>
            <a:r>
              <a:rPr lang="pt-BR"/>
              <a:t> e as mensagens que são consumidas possuem um parâmetro chamado </a:t>
            </a:r>
            <a:r>
              <a:rPr b="1" lang="pt-BR"/>
              <a:t>routing key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no contexto de filas ligadas a um exchange são chamados de </a:t>
            </a:r>
            <a:r>
              <a:rPr b="1" lang="pt-BR"/>
              <a:t>binding key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Esse parâmetro é um identificador do caminho da mensagem e serve de base para armazenar corretamente as mensagens em filas.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cliente nunca publica uma mensagem diretamente em uma fila.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Sempre será usado a </a:t>
            </a:r>
            <a:r>
              <a:rPr b="1" lang="pt-BR"/>
              <a:t>entidade exchange</a:t>
            </a:r>
            <a:r>
              <a:rPr lang="pt-BR"/>
              <a:t> que, baseado no seu tipo e nas configurações de </a:t>
            </a:r>
            <a:r>
              <a:rPr b="1" lang="pt-BR"/>
              <a:t>bindings</a:t>
            </a:r>
            <a:r>
              <a:rPr lang="pt-BR"/>
              <a:t>, encaminham as mensagens para uma determinada fila.</a:t>
            </a:r>
            <a:endParaRPr/>
          </a:p>
        </p:txBody>
      </p:sp>
      <p:sp>
        <p:nvSpPr>
          <p:cNvPr id="302" name="Google Shape;302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Na comunicação, clientes não conhecem a existência das filas.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</a:t>
            </a:r>
            <a:r>
              <a:rPr b="1" lang="pt-BR"/>
              <a:t>exchange</a:t>
            </a:r>
            <a:r>
              <a:rPr lang="pt-BR"/>
              <a:t> roteia/encaminha essas mensagens para uma ou mais filas, seguindo as regras denominadas </a:t>
            </a:r>
            <a:r>
              <a:rPr b="1" lang="pt-BR"/>
              <a:t>bindings</a:t>
            </a:r>
            <a:r>
              <a:rPr lang="pt-BR"/>
              <a:t>.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Dentro do contexto do protocolo AMQP existem vários tipos de </a:t>
            </a:r>
            <a:r>
              <a:rPr b="1" lang="pt-BR"/>
              <a:t>exchanges</a:t>
            </a:r>
            <a:r>
              <a:rPr lang="pt-BR"/>
              <a:t> que determinam como as mensagens são roteadas para as filas.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tipos são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Direct Exchange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Fanout Exchange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Topic Exchange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Headers Exchange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Direct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Mensagens são roteadas para as filas cujo </a:t>
            </a:r>
            <a:r>
              <a:rPr b="1" lang="pt-BR"/>
              <a:t>binding key</a:t>
            </a:r>
            <a:r>
              <a:rPr lang="pt-BR"/>
              <a:t> corresponde exatamente ao </a:t>
            </a:r>
            <a:r>
              <a:rPr b="1" lang="pt-BR"/>
              <a:t>routing key</a:t>
            </a:r>
            <a:r>
              <a:rPr lang="pt-BR"/>
              <a:t> da mensagem.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Consiste em um método de roteamento ponto a ponto e muito útil quando você quer que a mensagem seja entregue a uma fila específica, baseando-se em um critério preciso.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2888550"/>
            <a:ext cx="66294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1761613" y="445808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https://embarcados.com.br/amqp-protocolo-de-comunicacao-para-iot/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26" name="Google Shape;326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Fanout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mensagens são roteadas para todas as filas que estão ligadas a esta </a:t>
            </a:r>
            <a:r>
              <a:rPr b="1" lang="pt-BR"/>
              <a:t>exchange</a:t>
            </a:r>
            <a:r>
              <a:rPr lang="pt-BR"/>
              <a:t>, ignorando o </a:t>
            </a:r>
            <a:r>
              <a:rPr b="1" i="1" lang="pt-BR"/>
              <a:t>routing key</a:t>
            </a:r>
            <a:r>
              <a:rPr lang="pt-BR"/>
              <a:t>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Método de roteamento do tipo "broadcast".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Este tipo é ideal para a distribuição de mensagens para múltiplos consumidores de forma igual, como em cenários de publicação de notificações.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34" name="Google Shape;334;p4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mensagens são roteadas para uma ou mais filas baseadas em um padrão de correspondência entre o </a:t>
            </a:r>
            <a:r>
              <a:rPr b="1" i="1" lang="pt-BR"/>
              <a:t>routing key</a:t>
            </a:r>
            <a:r>
              <a:rPr lang="pt-BR"/>
              <a:t> da mensagem e o </a:t>
            </a:r>
            <a:r>
              <a:rPr i="1" lang="pt-BR"/>
              <a:t>pattern</a:t>
            </a:r>
            <a:r>
              <a:rPr lang="pt-BR"/>
              <a:t> (padrão) do </a:t>
            </a:r>
            <a:r>
              <a:rPr b="1" i="1" lang="pt-BR"/>
              <a:t>binding key</a:t>
            </a:r>
            <a:r>
              <a:rPr lang="pt-BR"/>
              <a:t>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pt-BR"/>
              <a:t>Pattern</a:t>
            </a:r>
            <a:r>
              <a:rPr lang="pt-BR"/>
              <a:t> pode incluir caracteres especiais, como "*" (substitui exatamente uma palavra) e "#" (substitui zero ou mais palavras).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“#” - flexível e capaz de implementar diversos cenários de roteamento, como roteamento baseado em múltiplos critérios ou hierarquias.</a:t>
            </a:r>
            <a:endParaRPr/>
          </a:p>
        </p:txBody>
      </p:sp>
      <p:sp>
        <p:nvSpPr>
          <p:cNvPr id="336" name="Google Shape;336;p4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42" name="Google Shape;342;p4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imaginar o seguinte cenário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Suponha que gostaríamos de implementar um </a:t>
            </a:r>
            <a:r>
              <a:rPr b="1" lang="pt-BR"/>
              <a:t>sistema de logs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</a:t>
            </a:r>
            <a:r>
              <a:rPr lang="pt-BR"/>
              <a:t>s consumidores monitoram mensagens de log de diferentes origens/módulos (kernel do sistema, gerenciamento de usuários, rede) e de diferentes níveis (informação, alertas, erros).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Cada mensagem gerada contém tanto a origem (kernel/users/network) como o nível do log (info/warning/error) representados como uma lista de dois elementos separados por pontos (“.”) no </a:t>
            </a:r>
            <a:r>
              <a:rPr b="1" i="1" lang="pt-BR"/>
              <a:t>routing key</a:t>
            </a:r>
            <a:r>
              <a:rPr lang="pt-BR"/>
              <a:t>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Por exemplo, a mensagem que contém o </a:t>
            </a:r>
            <a:r>
              <a:rPr b="1" i="1" lang="pt-BR"/>
              <a:t>routing key</a:t>
            </a:r>
            <a:r>
              <a:rPr lang="pt-BR"/>
              <a:t> igual a “</a:t>
            </a:r>
            <a:r>
              <a:rPr i="1" lang="pt-BR"/>
              <a:t>ker.info</a:t>
            </a:r>
            <a:r>
              <a:rPr lang="pt-BR"/>
              <a:t>” representa </a:t>
            </a:r>
            <a:r>
              <a:rPr lang="pt-BR" u="sng"/>
              <a:t>uma mensagem de log gerada pelo kernel do sistema e representa um nível informacional.</a:t>
            </a:r>
            <a:endParaRPr u="sng"/>
          </a:p>
        </p:txBody>
      </p:sp>
      <p:sp>
        <p:nvSpPr>
          <p:cNvPr id="344" name="Google Shape;344;p4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50" name="Google Shape;350;p4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Consumidores destas mensagens podem monitorar determinado </a:t>
            </a:r>
            <a:r>
              <a:rPr b="1" i="1" lang="pt-BR"/>
              <a:t>routing key</a:t>
            </a:r>
            <a:r>
              <a:rPr lang="pt-BR"/>
              <a:t> e executar ações específicas.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Consumidor A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Responsável pela saúde de todo o sistema, está interessado em monitorar todas as mensagens de log de erros, independente do módulo que gerou a mensagem.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Consumidor B 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Está interessado somente nas mensagens do módulo de gerenciamento de usuários (users) independente do nível (info/warning/error).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Consumidor C</a:t>
            </a:r>
            <a:endParaRPr b="1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Interessado em todas as mensagens de log.</a:t>
            </a:r>
            <a:endParaRPr/>
          </a:p>
        </p:txBody>
      </p:sp>
      <p:sp>
        <p:nvSpPr>
          <p:cNvPr id="352" name="Google Shape;352;p4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58" name="Google Shape;358;p4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/>
          </a:p>
        </p:txBody>
      </p:sp>
      <p:sp>
        <p:nvSpPr>
          <p:cNvPr id="360" name="Google Shape;360;p4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924050"/>
            <a:ext cx="66294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/>
          <p:nvPr/>
        </p:nvSpPr>
        <p:spPr>
          <a:xfrm>
            <a:off x="1906738" y="332943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https://embarcados.com.br/amqp-protocolo-de-comunicacao-para-iot/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</a:t>
            </a:r>
            <a:r>
              <a:rPr b="1" lang="pt-BR"/>
              <a:t> comunicação de dados</a:t>
            </a:r>
            <a:r>
              <a:rPr lang="pt-BR"/>
              <a:t> desempenha um papel fundamental na Internet das Coisas (IoT), conectando dispositivos e permitindo a troca de informações.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Diferentes protocolos são usados ​​para facilitar essa comunicação, cada um com suas características específicas.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Nesta etapa, tratamos, basicamente, de </a:t>
            </a:r>
            <a:r>
              <a:rPr b="1" lang="pt-BR"/>
              <a:t>protocolos de dados da camada de aplicação.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Sabemos usar diferentes tecnologias para fazer dispositivos se comunicarem entre si.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ideia agora é entender </a:t>
            </a:r>
            <a:r>
              <a:rPr b="1" lang="pt-BR"/>
              <a:t>como esses dados são transferidos a nível de aplicação.</a:t>
            </a:r>
            <a:endParaRPr b="1"/>
          </a:p>
        </p:txBody>
      </p:sp>
      <p:sp>
        <p:nvSpPr>
          <p:cNvPr id="59" name="Google Shape;59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68" name="Google Shape;368;p4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/>
          </a:p>
        </p:txBody>
      </p:sp>
      <p:sp>
        <p:nvSpPr>
          <p:cNvPr id="370" name="Google Shape;370;p4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1906738" y="332943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https://embarcados.com.br/amqp-protocolo-de-comunicacao-para-iot/</a:t>
            </a:r>
            <a:endParaRPr sz="1000"/>
          </a:p>
        </p:txBody>
      </p:sp>
      <p:pic>
        <p:nvPicPr>
          <p:cNvPr id="372" name="Google Shape;3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928813"/>
            <a:ext cx="66294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78" name="Google Shape;378;p4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Topic Exchange</a:t>
            </a:r>
            <a:endParaRPr/>
          </a:p>
        </p:txBody>
      </p:sp>
      <p:sp>
        <p:nvSpPr>
          <p:cNvPr id="380" name="Google Shape;380;p4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1906738" y="3329438"/>
            <a:ext cx="545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https://embarcados.com.br/amqp-protocolo-de-comunicacao-para-iot/</a:t>
            </a:r>
            <a:endParaRPr sz="1000"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928813"/>
            <a:ext cx="66294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88" name="Google Shape;388;p4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Headers Exchange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 mensagens são roteadas para as filas baseadas em cabeçalhos da mensagem (</a:t>
            </a:r>
            <a:r>
              <a:rPr i="1" lang="pt-BR"/>
              <a:t>headers</a:t>
            </a:r>
            <a:r>
              <a:rPr lang="pt-BR"/>
              <a:t>) ao invés do </a:t>
            </a:r>
            <a:r>
              <a:rPr b="1" i="1" lang="pt-BR"/>
              <a:t>routing key</a:t>
            </a:r>
            <a:r>
              <a:rPr lang="pt-BR"/>
              <a:t>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Para isso, uma mensagem é considerada correspondente se todos os </a:t>
            </a:r>
            <a:r>
              <a:rPr i="1" lang="pt-BR"/>
              <a:t>headers</a:t>
            </a:r>
            <a:r>
              <a:rPr lang="pt-BR"/>
              <a:t> correspondem aos que foram definidos nas </a:t>
            </a:r>
            <a:r>
              <a:rPr b="1" i="1" lang="pt-BR"/>
              <a:t>bindings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Útil em cenários onde a rotação deve ser</a:t>
            </a:r>
            <a:r>
              <a:rPr b="1" lang="pt-BR"/>
              <a:t> baseada em múltiplos atributos da mensagem</a:t>
            </a:r>
            <a:r>
              <a:rPr lang="pt-BR"/>
              <a:t> e o </a:t>
            </a:r>
            <a:r>
              <a:rPr i="1" lang="pt-BR"/>
              <a:t>routing key </a:t>
            </a:r>
            <a:r>
              <a:rPr lang="pt-BR"/>
              <a:t>não é suficiente. </a:t>
            </a:r>
            <a:endParaRPr/>
          </a:p>
        </p:txBody>
      </p:sp>
      <p:sp>
        <p:nvSpPr>
          <p:cNvPr id="390" name="Google Shape;390;p4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396" name="Google Shape;396;p5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7" name="Google Shape;397;p5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b="1" lang="pt-BR"/>
              <a:t>Outras Características do Protocolo</a:t>
            </a:r>
            <a:endParaRPr b="1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Opera na camada de aplicação, acima da camada de transporte.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C</a:t>
            </a:r>
            <a:r>
              <a:rPr lang="pt-BR"/>
              <a:t>omunicação dinâmica e flexível.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Sua arquitetura publish/subscribe permite que dispositivos enviem mensagens para tópicos específicos, enquanto outros dispositivos podem se inscrever para receber essas mensagens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Confiabilidade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Tem a capacidade de garantir a entrega de mensagens.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Inclui confirmação de entrega e reenvio de mensagens perdidas, garantindo que a informação crítica seja transmitida de maneira confiável.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Eficiência de recursos</a:t>
            </a:r>
            <a:r>
              <a:rPr lang="pt-BR"/>
              <a:t>,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Otimizado para ambientes IoT nos quais os dispositivos operam frequentemente com recursos limitados.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pt-BR"/>
              <a:t>Flexibilidade</a:t>
            </a:r>
            <a:r>
              <a:rPr lang="pt-BR"/>
              <a:t>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pt-BR"/>
              <a:t>Permite adaptações para uma variedade de aplicações, garantindo sua relevância em cenários diversos de IoT.</a:t>
            </a:r>
            <a:endParaRPr/>
          </a:p>
        </p:txBody>
      </p:sp>
      <p:sp>
        <p:nvSpPr>
          <p:cNvPr id="398" name="Google Shape;398;p5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04" name="Google Shape;404;p5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dos softwares mais conhecidos que implementam o AMQP é o </a:t>
            </a:r>
            <a:r>
              <a:rPr b="1" lang="pt-BR"/>
              <a:t>RabbitMQ</a:t>
            </a:r>
            <a:r>
              <a:rPr lang="pt-BR"/>
              <a:t>, um broker de mensagens de código aberto e amplamente utilizado.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Usaremos ele para configurar um broker e executar uma aplicação básica em python.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Importante destacar que o AMQP é um protocolo </a:t>
            </a:r>
            <a:r>
              <a:rPr b="1" lang="pt-BR"/>
              <a:t>complexo</a:t>
            </a:r>
            <a:r>
              <a:rPr lang="pt-BR"/>
              <a:t>, de forma que implementações, tanto em C++ como em Python, são difíceis.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Geralmente, para conectar um ESP ou Arduino a um broker AMQP é implementado um gateway que converte mensagens transferidas no protocolo MQTT (que veremos mais adiante) em mensagens do protocolo AMQP.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exemplo que será demonstrado aqui é simples, usando um computador pessoal comum.</a:t>
            </a:r>
            <a:endParaRPr b="1"/>
          </a:p>
        </p:txBody>
      </p:sp>
      <p:sp>
        <p:nvSpPr>
          <p:cNvPr id="406" name="Google Shape;406;p5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12" name="Google Shape;412;p5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Instalação do RabbitMQ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Ubuntu/Debian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Windows</a:t>
            </a:r>
            <a:endParaRPr/>
          </a:p>
        </p:txBody>
      </p:sp>
      <p:sp>
        <p:nvSpPr>
          <p:cNvPr id="414" name="Google Shape;414;p5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1996200" y="2233150"/>
            <a:ext cx="5151600" cy="58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sudo apt-get update</a:t>
            </a:r>
            <a:b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sudo apt-get install rabbitmq-server</a:t>
            </a:r>
            <a:endParaRPr/>
          </a:p>
        </p:txBody>
      </p:sp>
      <p:sp>
        <p:nvSpPr>
          <p:cNvPr id="416" name="Google Shape;416;p52"/>
          <p:cNvSpPr txBox="1"/>
          <p:nvPr/>
        </p:nvSpPr>
        <p:spPr>
          <a:xfrm>
            <a:off x="1996200" y="3608525"/>
            <a:ext cx="515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sudo systemctl status rabbitmq-server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22" name="Google Shape;422;p5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3" name="Google Shape;423;p5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Instalação do RabbitMQ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Verificar se o servidor está executando (Linux)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425" name="Google Shape;425;p53"/>
          <p:cNvSpPr txBox="1"/>
          <p:nvPr/>
        </p:nvSpPr>
        <p:spPr>
          <a:xfrm>
            <a:off x="1996200" y="2233150"/>
            <a:ext cx="515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sudo systemctl status rabbitmq-server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2" name="Google Shape;432;p5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Habilitação do Management Plugin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Fornece uma interface de usuário baseada em web e uma API HTTP para gerenciamento e monitoramento do servidor RabbitMQ.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Acessar a interface através de </a:t>
            </a:r>
            <a:r>
              <a:rPr b="1" lang="pt-BR" u="sng">
                <a:solidFill>
                  <a:schemeClr val="hlink"/>
                </a:solidFill>
                <a:hlinkClick r:id="rId3"/>
              </a:rPr>
              <a:t>http://localhost:15672/</a:t>
            </a:r>
            <a:r>
              <a:rPr b="1" lang="pt-BR"/>
              <a:t>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Usuário e senha padrão: </a:t>
            </a:r>
            <a:r>
              <a:rPr i="1" lang="pt-BR"/>
              <a:t>guest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434" name="Google Shape;434;p54"/>
          <p:cNvSpPr txBox="1"/>
          <p:nvPr/>
        </p:nvSpPr>
        <p:spPr>
          <a:xfrm>
            <a:off x="1996200" y="2460038"/>
            <a:ext cx="51516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rabbitmq-plugins </a:t>
            </a:r>
            <a:r>
              <a:rPr lang="pt-BR" sz="1200">
                <a:solidFill>
                  <a:srgbClr val="0086B3"/>
                </a:solidFill>
                <a:latin typeface="Consolas"/>
                <a:ea typeface="Consolas"/>
                <a:cs typeface="Consolas"/>
                <a:sym typeface="Consolas"/>
              </a:rPr>
              <a:t>enable</a:t>
            </a:r>
            <a:r>
              <a:rPr lang="pt-BR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rabbitmq_management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Agora podemos desenvolver uma aplicação que publicará no broker e outra que consumirá dele.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Faremos as duas aplicações em Python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48" name="Google Shape;448;p5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9" name="Google Shape;449;p5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Publicador (</a:t>
            </a:r>
            <a:r>
              <a:rPr i="1" lang="pt-BR"/>
              <a:t>publisher.py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451" name="Google Shape;451;p56"/>
          <p:cNvGraphicFramePr/>
          <p:nvPr/>
        </p:nvGraphicFramePr>
        <p:xfrm>
          <a:off x="2448500" y="18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pika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Conecta ao RabbitMQ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connection = pika.BlockingConnection(pika.ConnectionParameters(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'localhost'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 = connection.channel()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Cria uma fila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channel.queue_declare(queue=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Envia uma mensagem para a fila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channel.basic_publish(exchange=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routing_key=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body=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 World!'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 [x] Sent 'Hello World!'"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connection.close()</a:t>
                      </a:r>
                      <a:endParaRPr sz="10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767800" y="2150850"/>
            <a:ext cx="837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AMQP</a:t>
            </a:r>
            <a:endParaRPr/>
          </a:p>
        </p:txBody>
      </p:sp>
      <p:sp>
        <p:nvSpPr>
          <p:cNvPr id="457" name="Google Shape;457;p5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8" name="Google Shape;458;p5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Consumidor</a:t>
            </a:r>
            <a:r>
              <a:rPr lang="pt-BR"/>
              <a:t> (</a:t>
            </a:r>
            <a:r>
              <a:rPr i="1" lang="pt-BR"/>
              <a:t>consumer</a:t>
            </a:r>
            <a:r>
              <a:rPr i="1" lang="pt-BR"/>
              <a:t>.py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460" name="Google Shape;460;p57"/>
          <p:cNvGraphicFramePr/>
          <p:nvPr/>
        </p:nvGraphicFramePr>
        <p:xfrm>
          <a:off x="2448500" y="186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pika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callback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(ch, method, properties, body):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print(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f" [x] Received 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{body}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connection = pika.BlockingConnection(pika.ConnectionParameters(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'localhost'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 = connection.channel()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channel.queue_declare(queue=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channel.basic_consume(queue=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'hello'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auto_ack=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              on_message_callback=callback)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 [*] Waiting for messages. To exit press CTRL+C'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channel.start_consuming()</a:t>
                      </a:r>
                      <a:endParaRPr sz="1000"/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466" name="Google Shape;466;p5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7" name="Google Shape;467;p5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Protocolo de Aplicações Restritas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No cenário da Internet das Coisas (IoT), oferece uma solução de comunicação eficiente, especialmente adaptada para dispositivos com recursos limitados.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Baseia-se no conhecido protocolo HTTP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Ajustes significativos para </a:t>
            </a:r>
            <a:r>
              <a:rPr b="1" lang="pt-BR"/>
              <a:t>otimizar o desempenho em termos de energia, largura de banda e resistência a perdas.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Utiliza o protocolo UDP em vez do TCP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Aplicações diversas, principalmente </a:t>
            </a:r>
            <a:r>
              <a:rPr b="1" lang="pt-BR"/>
              <a:t>monitoramento e controle, onde a eficiência energética é essencial</a:t>
            </a:r>
            <a:r>
              <a:rPr lang="pt-BR"/>
              <a:t>.</a:t>
            </a:r>
            <a:endParaRPr/>
          </a:p>
        </p:txBody>
      </p:sp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5" name="Google Shape;475;p5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U</a:t>
            </a:r>
            <a:r>
              <a:rPr lang="pt-BR"/>
              <a:t>sa o modelo de </a:t>
            </a:r>
            <a:r>
              <a:rPr b="1" lang="pt-BR"/>
              <a:t>comunicação assíncrona</a:t>
            </a:r>
            <a:r>
              <a:rPr lang="pt-BR"/>
              <a:t> baseado na arquitetura </a:t>
            </a:r>
            <a:r>
              <a:rPr b="1" lang="pt-BR"/>
              <a:t>cliente-servidor</a:t>
            </a:r>
            <a:r>
              <a:rPr lang="pt-BR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Facilitado pelos métodos do CoAP, como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GET para obter dados,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POST para criar novos recursos,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PUT para atualizar recursos existentes e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DELETE para remover recursos.</a:t>
            </a:r>
            <a:endParaRPr/>
          </a:p>
        </p:txBody>
      </p:sp>
      <p:sp>
        <p:nvSpPr>
          <p:cNvPr id="476" name="Google Shape;476;p5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482" name="Google Shape;482;p6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3" name="Google Shape;483;p6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Estruturado de modo que cada mensagem inicia com um cabeçalho fixo de 4 bytes, que pode ser complementado por opções e um payload.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Esse formato é adotado tanto para </a:t>
            </a:r>
            <a:r>
              <a:rPr b="1" lang="pt-BR"/>
              <a:t>solicitações (requests)</a:t>
            </a:r>
            <a:r>
              <a:rPr lang="pt-BR"/>
              <a:t> quanto para respostas </a:t>
            </a:r>
            <a:r>
              <a:rPr b="1" lang="pt-BR"/>
              <a:t>(responses)</a:t>
            </a:r>
            <a:r>
              <a:rPr lang="pt-BR"/>
              <a:t>, com cada mensagem incorporando um identificador (ID) único para prevenir duplicatas.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Tipos de Mensagens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Mensagens de confirmação (CON)</a:t>
            </a:r>
            <a:r>
              <a:rPr lang="pt-BR"/>
              <a:t>, que são retransmitidas em intervalos regulares, definidos por um tempo de espera padrão, até que um reconhecimento (ACK) seja recebido do destinatário.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Mensagens não confirmáveis (NON)</a:t>
            </a:r>
            <a:r>
              <a:rPr lang="pt-BR"/>
              <a:t>, que não requerem ACK.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pt-BR"/>
              <a:t>Mensagens de reset (RST)</a:t>
            </a:r>
            <a:r>
              <a:rPr lang="pt-BR"/>
              <a:t> para casos em que o destinatário não consegue processar mensagens CON ou NON.</a:t>
            </a:r>
            <a:endParaRPr/>
          </a:p>
        </p:txBody>
      </p:sp>
      <p:sp>
        <p:nvSpPr>
          <p:cNvPr id="484" name="Google Shape;484;p6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490" name="Google Shape;490;p6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1" name="Google Shape;491;p6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/>
          </a:p>
        </p:txBody>
      </p:sp>
      <p:sp>
        <p:nvSpPr>
          <p:cNvPr id="492" name="Google Shape;492;p6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493" name="Google Shape;493;p61"/>
          <p:cNvGraphicFramePr/>
          <p:nvPr/>
        </p:nvGraphicFramePr>
        <p:xfrm>
          <a:off x="1881188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{3B0F0996-9072-49A3-BDAF-4C2C44E92C8E}</a:tableStyleId>
              </a:tblPr>
              <a:tblGrid>
                <a:gridCol w="514350"/>
                <a:gridCol w="476250"/>
                <a:gridCol w="457200"/>
                <a:gridCol w="1924050"/>
                <a:gridCol w="2009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TKL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Código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Id da Mensagem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Token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Opções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11111111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Payload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494" name="Google Shape;494;p61"/>
          <p:cNvSpPr txBox="1"/>
          <p:nvPr/>
        </p:nvSpPr>
        <p:spPr>
          <a:xfrm>
            <a:off x="1110007" y="1590591"/>
            <a:ext cx="46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 bytes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1" name="Google Shape;501;p6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Ver</a:t>
            </a:r>
            <a:r>
              <a:rPr lang="pt-BR"/>
              <a:t> - Identifica a versão do CoAP;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T</a:t>
            </a:r>
            <a:r>
              <a:rPr lang="pt-BR"/>
              <a:t> - Define o tipo de mensagem, que pode ser: Confirmável (CON), Não confirmável (NON), Reconhecimento (ACK) e Redefinir (RST);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TKL</a:t>
            </a:r>
            <a:r>
              <a:rPr lang="pt-BR"/>
              <a:t> - Especifica o tamanho do campo Token (0 - 8 bytes);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ID da Mensagem </a:t>
            </a:r>
            <a:r>
              <a:rPr lang="pt-BR"/>
              <a:t>- Detecta a duplicação de mensagens e é usado para corresponder os tipos de mensagens ACK e RST aos tipos de mensagens CON e NON.</a:t>
            </a:r>
            <a:endParaRPr b="1"/>
          </a:p>
        </p:txBody>
      </p:sp>
      <p:sp>
        <p:nvSpPr>
          <p:cNvPr id="502" name="Google Shape;502;p6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503" name="Google Shape;503;p62"/>
          <p:cNvGraphicFramePr/>
          <p:nvPr/>
        </p:nvGraphicFramePr>
        <p:xfrm>
          <a:off x="1881188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{3B0F0996-9072-49A3-BDAF-4C2C44E92C8E}</a:tableStyleId>
              </a:tblPr>
              <a:tblGrid>
                <a:gridCol w="514350"/>
                <a:gridCol w="476250"/>
                <a:gridCol w="457200"/>
                <a:gridCol w="1924050"/>
                <a:gridCol w="2009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TKL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Código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Id da Mensagem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Token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Opções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11111111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Payload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504" name="Google Shape;504;p62"/>
          <p:cNvSpPr txBox="1"/>
          <p:nvPr/>
        </p:nvSpPr>
        <p:spPr>
          <a:xfrm>
            <a:off x="1110007" y="1590591"/>
            <a:ext cx="46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 bytes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62"/>
          <p:cNvSpPr/>
          <p:nvPr/>
        </p:nvSpPr>
        <p:spPr>
          <a:xfrm>
            <a:off x="1826750" y="1583484"/>
            <a:ext cx="5505600" cy="44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11" name="Google Shape;511;p6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2" name="Google Shape;512;p6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Token</a:t>
            </a:r>
            <a:r>
              <a:rPr lang="pt-BR"/>
              <a:t> - Correlaciona solicitações e respostas (tamanho de acordo com o TKL).</a:t>
            </a:r>
            <a:endParaRPr b="1"/>
          </a:p>
        </p:txBody>
      </p:sp>
      <p:sp>
        <p:nvSpPr>
          <p:cNvPr id="513" name="Google Shape;513;p6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514" name="Google Shape;514;p63"/>
          <p:cNvGraphicFramePr/>
          <p:nvPr/>
        </p:nvGraphicFramePr>
        <p:xfrm>
          <a:off x="1881188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{3B0F0996-9072-49A3-BDAF-4C2C44E92C8E}</a:tableStyleId>
              </a:tblPr>
              <a:tblGrid>
                <a:gridCol w="514350"/>
                <a:gridCol w="476250"/>
                <a:gridCol w="457200"/>
                <a:gridCol w="1924050"/>
                <a:gridCol w="2009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TKL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Código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Id da Mensagem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Token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Opções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11111111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Payload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515" name="Google Shape;515;p63"/>
          <p:cNvSpPr txBox="1"/>
          <p:nvPr/>
        </p:nvSpPr>
        <p:spPr>
          <a:xfrm>
            <a:off x="1110007" y="1590591"/>
            <a:ext cx="46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 bytes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63"/>
          <p:cNvSpPr/>
          <p:nvPr/>
        </p:nvSpPr>
        <p:spPr>
          <a:xfrm>
            <a:off x="1826750" y="1905557"/>
            <a:ext cx="5505600" cy="44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22" name="Google Shape;522;p6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3" name="Google Shape;523;p6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Options (Opções)</a:t>
            </a:r>
            <a:r>
              <a:rPr lang="pt-BR"/>
              <a:t> - Especifica o número da opção, comprimento e valor da opção. Os recursos fornecidos pelo campo de opções incluem especificar o recurso de destino de uma solicitação e funções de proxy.</a:t>
            </a:r>
            <a:endParaRPr b="1"/>
          </a:p>
        </p:txBody>
      </p:sp>
      <p:sp>
        <p:nvSpPr>
          <p:cNvPr id="524" name="Google Shape;524;p6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525" name="Google Shape;525;p64"/>
          <p:cNvGraphicFramePr/>
          <p:nvPr/>
        </p:nvGraphicFramePr>
        <p:xfrm>
          <a:off x="1881188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{3B0F0996-9072-49A3-BDAF-4C2C44E92C8E}</a:tableStyleId>
              </a:tblPr>
              <a:tblGrid>
                <a:gridCol w="514350"/>
                <a:gridCol w="476250"/>
                <a:gridCol w="457200"/>
                <a:gridCol w="1924050"/>
                <a:gridCol w="2009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TKL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Código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Id da Mensagem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Token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Opções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11111111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Payload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526" name="Google Shape;526;p64"/>
          <p:cNvSpPr txBox="1"/>
          <p:nvPr/>
        </p:nvSpPr>
        <p:spPr>
          <a:xfrm>
            <a:off x="1110007" y="1590591"/>
            <a:ext cx="46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 bytes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64"/>
          <p:cNvSpPr/>
          <p:nvPr/>
        </p:nvSpPr>
        <p:spPr>
          <a:xfrm>
            <a:off x="1826750" y="2201939"/>
            <a:ext cx="5505600" cy="44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33" name="Google Shape;533;p6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4" name="Google Shape;534;p6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Payload</a:t>
            </a:r>
            <a:r>
              <a:rPr lang="pt-BR"/>
              <a:t> - Dados que serão enviados. É opcional, já que depende do método que está sendo usado, mas quando é usado, um byte de 1’s (0xFF) precede o payload.</a:t>
            </a:r>
            <a:endParaRPr b="1"/>
          </a:p>
        </p:txBody>
      </p:sp>
      <p:sp>
        <p:nvSpPr>
          <p:cNvPr id="535" name="Google Shape;535;p6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536" name="Google Shape;536;p65"/>
          <p:cNvGraphicFramePr/>
          <p:nvPr/>
        </p:nvGraphicFramePr>
        <p:xfrm>
          <a:off x="1881188" y="165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{3B0F0996-9072-49A3-BDAF-4C2C44E92C8E}</a:tableStyleId>
              </a:tblPr>
              <a:tblGrid>
                <a:gridCol w="514350"/>
                <a:gridCol w="476250"/>
                <a:gridCol w="457200"/>
                <a:gridCol w="1924050"/>
                <a:gridCol w="20097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TKL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Código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Id da Mensagem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Token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Opções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</a:tr>
              <a:tr h="2794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11111111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Payload (Opcional)</a:t>
                      </a:r>
                      <a:endParaRPr sz="1200"/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537" name="Google Shape;537;p65"/>
          <p:cNvSpPr txBox="1"/>
          <p:nvPr/>
        </p:nvSpPr>
        <p:spPr>
          <a:xfrm>
            <a:off x="1110007" y="1590591"/>
            <a:ext cx="46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4 bytes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65"/>
          <p:cNvSpPr/>
          <p:nvPr/>
        </p:nvSpPr>
        <p:spPr>
          <a:xfrm>
            <a:off x="1826750" y="2506739"/>
            <a:ext cx="5505600" cy="441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44" name="Google Shape;544;p6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5" name="Google Shape;545;p6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Métodos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Baseados nos do protocolo HTTP.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GET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Empregado para solicitar informações, utilizando a URI para especificar o recurso desejado.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servidor, após avaliar as opções, realiza as validações necessárias e aplicar as regras de negócio pertinentes, processa a requisição e, em caso de sucesso, retorna um código de resposta juntamente com o conteúdo solicitado.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POST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Utilizado para enviar dados ao servidor (encapsulados no corpo da mensagem (payload)) com o objetivo de criar ou atualizar um recurso.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Após a execução bem-sucedida da operação, o servidor emite um código de resposta adequado à ação realizada, analogamente ao que ocorre com as requisições GET.</a:t>
            </a:r>
            <a:endParaRPr/>
          </a:p>
        </p:txBody>
      </p:sp>
      <p:sp>
        <p:nvSpPr>
          <p:cNvPr id="546" name="Google Shape;546;p6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</a:t>
            </a:r>
            <a:r>
              <a:rPr lang="pt-BR"/>
              <a:t>efere-se à </a:t>
            </a:r>
            <a:r>
              <a:rPr b="1" lang="pt-BR"/>
              <a:t>estrutura organizacional e ao </a:t>
            </a:r>
            <a:r>
              <a:rPr b="1" i="1" lang="pt-BR"/>
              <a:t>design</a:t>
            </a:r>
            <a:r>
              <a:rPr b="1" lang="pt-BR"/>
              <a:t> de uma rede de computadores,</a:t>
            </a:r>
            <a:r>
              <a:rPr lang="pt-BR"/>
              <a:t> delineando como os dispositivos e sistemas interagem e se comunicam entre si.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Estabelece diretrizes para a organização dos componentes de rede, incluindo hardware, software, protocolos e tecnologias, a fim de fornecer conectividade eficiente, segura e escalável.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Existem diferentes tipos de arquiteturas de rede, e a escolha depende dos requisitos específicos da aplicação.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No </a:t>
            </a:r>
            <a:r>
              <a:rPr b="1" lang="pt-BR"/>
              <a:t>caso do IoT,</a:t>
            </a:r>
            <a:r>
              <a:rPr lang="pt-BR"/>
              <a:t> temos duas arquiteturas predominantes: </a:t>
            </a:r>
            <a:r>
              <a:rPr b="1" lang="pt-BR"/>
              <a:t>cliente-servidor</a:t>
            </a:r>
            <a:r>
              <a:rPr lang="pt-BR"/>
              <a:t> e </a:t>
            </a:r>
            <a:r>
              <a:rPr b="1" lang="pt-BR"/>
              <a:t>publish/subscribe.</a:t>
            </a:r>
            <a:endParaRPr/>
          </a:p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52" name="Google Shape;552;p6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3" name="Google Shape;553;p6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Métodos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Baseados nos do protocolo HTTP.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PUT</a:t>
            </a:r>
            <a:r>
              <a:rPr lang="pt-BR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Designado para a criação ou atualização de recursos identificados pela URI fornecida. Se o recurso alvo já existir, ele será atualizado; caso contrário, um novo recurso será criado.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DELETE</a:t>
            </a:r>
            <a:r>
              <a:rPr lang="pt-BR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Apagará algum recurso no servidor.</a:t>
            </a:r>
            <a:endParaRPr/>
          </a:p>
        </p:txBody>
      </p:sp>
      <p:sp>
        <p:nvSpPr>
          <p:cNvPr id="554" name="Google Shape;554;p6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60" name="Google Shape;560;p6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1" name="Google Shape;561;p6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Métodos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Respostas padrão de resposta às requisições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2.01 (CREATED)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2.02 (DELETED)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2.03 (VALID)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2.04 (CHANGED)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2.05 (CONTENT)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4.xx (CLIENT ERROR)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5.xx (SERVER ERROR)</a:t>
            </a:r>
            <a:endParaRPr/>
          </a:p>
        </p:txBody>
      </p:sp>
      <p:sp>
        <p:nvSpPr>
          <p:cNvPr id="562" name="Google Shape;562;p6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68" name="Google Shape;568;p6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9" name="Google Shape;569;p6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Outras características do Protocolo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Tem a capacidade de armazenar respostas específicas, seja no próprio endpoint ou através de um intermediário,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Otimiza o tempo de resposta e reutiliza informações previamente armazenadas para melhorar a performance.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Regulada pelo conceito de "</a:t>
            </a:r>
            <a:r>
              <a:rPr b="1" lang="pt-BR"/>
              <a:t>freshness</a:t>
            </a:r>
            <a:r>
              <a:rPr lang="pt-BR"/>
              <a:t>"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Define o período de validade de uma resposta no cache antes de seu prazo de expiração.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Em redes restritas, o uso de </a:t>
            </a:r>
            <a:r>
              <a:rPr b="1" lang="pt-BR"/>
              <a:t>proxy</a:t>
            </a:r>
            <a:r>
              <a:rPr lang="pt-BR"/>
              <a:t> é uma estratégia eficaz para minimizar o tráfego de rede, aprimorar a performance, facilitar o acesso a recursos em dispositivos que não estão ativos e reforçar a segurança.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 eficiência dessa abordagem é ampliada quando combinada com o </a:t>
            </a:r>
            <a:r>
              <a:rPr b="1" lang="pt-BR"/>
              <a:t>caching</a:t>
            </a:r>
            <a:r>
              <a:rPr lang="pt-BR"/>
              <a:t>, contribuindo para uma distribuição de tráfego de rede mais equilibrada e eficiente.</a:t>
            </a:r>
            <a:endParaRPr/>
          </a:p>
        </p:txBody>
      </p:sp>
      <p:sp>
        <p:nvSpPr>
          <p:cNvPr id="570" name="Google Shape;570;p6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76" name="Google Shape;576;p7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7" name="Google Shape;577;p7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Outras características do Protocolo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Porta padrão </a:t>
            </a:r>
            <a:r>
              <a:rPr b="1" lang="pt-BR"/>
              <a:t>5683</a:t>
            </a:r>
            <a:r>
              <a:rPr lang="pt-BR"/>
              <a:t>, ou </a:t>
            </a:r>
            <a:r>
              <a:rPr b="1" lang="pt-BR"/>
              <a:t>5684 quando se utiliza DTLS</a:t>
            </a:r>
            <a:r>
              <a:rPr lang="pt-BR"/>
              <a:t>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Facilita a oferta e localização de recursos na rede CoAP, promovendo uma configuração automática dos nós e eliminando a necessidade de ajustes manuais.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Essa descoberta automática também fornece aos clientes uma lista dos recursos disponíveis no servidor, incluindo seus respectivos tipos de mídia.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É possível utilizar o endereço multicast 224.0.1.187 ou FF0X::FD, oferecendo alternativas para a configuração e comunicação na rede.</a:t>
            </a:r>
            <a:endParaRPr/>
          </a:p>
        </p:txBody>
      </p:sp>
      <p:sp>
        <p:nvSpPr>
          <p:cNvPr id="578" name="Google Shape;578;p7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84" name="Google Shape;584;p7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5" name="Google Shape;585;p7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supor que você tenha um dispositivo rodando MicroPython e que você queira enviar dados de sensor para um servidor CoAP.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Utilizaremos a biblioteca </a:t>
            </a:r>
            <a:r>
              <a:rPr b="1" lang="pt-BR"/>
              <a:t>microcoapy</a:t>
            </a:r>
            <a:r>
              <a:rPr lang="pt-BR"/>
              <a:t> para implementar um cliente usando MicroPython e um servidor em python.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primeiro, rodará em uma placa, como o ESP32.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servidor rodará em um computador e será implementado em python usando a biblioteca </a:t>
            </a:r>
            <a:r>
              <a:rPr b="1" lang="pt-BR"/>
              <a:t>CoAPthon</a:t>
            </a:r>
            <a:r>
              <a:rPr lang="pt-BR"/>
              <a:t>.</a:t>
            </a:r>
            <a:endParaRPr/>
          </a:p>
        </p:txBody>
      </p:sp>
      <p:sp>
        <p:nvSpPr>
          <p:cNvPr id="586" name="Google Shape;586;p7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592" name="Google Shape;592;p7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3" name="Google Shape;593;p7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Cliente</a:t>
            </a:r>
            <a:endParaRPr/>
          </a:p>
        </p:txBody>
      </p:sp>
      <p:sp>
        <p:nvSpPr>
          <p:cNvPr id="594" name="Google Shape;594;p7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595" name="Google Shape;595;p72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490875" y="160872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6" name="Google Shape;596;p72"/>
          <p:cNvGraphicFramePr/>
          <p:nvPr/>
        </p:nvGraphicFramePr>
        <p:xfrm>
          <a:off x="2939700" y="157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microcoapy.microcoapy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Coap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network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time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Conecta à rede Wi-Fi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wlan = network.WLAN(network.STA_IF)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wlan.active(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wlan.connect(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'your-ssid'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'your-password'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not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wlan.isconnected():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pass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Configura o cliente CoAP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coap = Coap()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coap.start()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Define o IP do servidor CoAP e a porta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server_ip = 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'192.168.1.100'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server_port = </a:t>
                      </a:r>
                      <a:r>
                        <a:rPr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5683</a:t>
                      </a:r>
                      <a:endParaRPr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602" name="Google Shape;602;p7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03" name="Google Shape;603;p7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</a:t>
            </a:r>
            <a:r>
              <a:rPr b="1" lang="pt-BR"/>
              <a:t>Cliente</a:t>
            </a:r>
            <a:endParaRPr/>
          </a:p>
        </p:txBody>
      </p:sp>
      <p:sp>
        <p:nvSpPr>
          <p:cNvPr id="604" name="Google Shape;604;p7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605" name="Google Shape;605;p73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490875" y="160872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6" name="Google Shape;606;p73"/>
          <p:cNvGraphicFramePr/>
          <p:nvPr/>
        </p:nvGraphicFramePr>
        <p:xfrm>
          <a:off x="2939700" y="211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Envia um pacote CoAP POST para o servidor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uri_path = 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'sensor/data'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payload = </a:t>
                      </a:r>
                      <a:r>
                        <a:rPr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'temperature=24.5&amp;humidity=60'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coap.post(server_ip, server_port, uri_path, payload,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None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Coap.CONTENT_FORMAT.COAP_TEXT_PLAIN)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Aguarda um pouco antes de fechar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time.sleep(</a:t>
                      </a:r>
                      <a:r>
                        <a:rPr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coap.stop()</a:t>
                      </a:r>
                      <a:br>
                        <a:rPr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612" name="Google Shape;612;p7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13" name="Google Shape;613;p7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Servidor</a:t>
            </a:r>
            <a:endParaRPr/>
          </a:p>
        </p:txBody>
      </p:sp>
      <p:sp>
        <p:nvSpPr>
          <p:cNvPr id="614" name="Google Shape;614;p7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615" name="Google Shape;615;p74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490875" y="160872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6" name="Google Shape;616;p74"/>
          <p:cNvGraphicFramePr/>
          <p:nvPr/>
        </p:nvGraphicFramePr>
        <p:xfrm>
          <a:off x="2948075" y="160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 coapthon.server.coap import CoAP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 coapthon.resources.resource import Resource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 </a:t>
                      </a:r>
                      <a:r>
                        <a:rPr b="1" lang="pt-BR" sz="1000">
                          <a:solidFill>
                            <a:srgbClr val="4455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SensorDataResource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(Resource):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def </a:t>
                      </a:r>
                      <a:r>
                        <a:rPr b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__init__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(self, name=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"SensorDataResource"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super(SensorDataResource, self).__init__(name)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self.payload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"Sensor Data Resource"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def </a:t>
                      </a:r>
                      <a:r>
                        <a:rPr b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render_POST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(self, request):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self.payload = request.payload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f"Received data: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{self.payload}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return self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class </a:t>
                      </a:r>
                      <a:r>
                        <a:rPr b="1" lang="pt-BR" sz="1000">
                          <a:solidFill>
                            <a:srgbClr val="4455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CoAPServer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(CoAP):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def </a:t>
                      </a:r>
                      <a:r>
                        <a:rPr b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__init__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(self, host, port):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CoAP.__init__(self, (host, port))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self.add_resource(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'sensor/data/'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SensorDataResource())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CoAP</a:t>
            </a:r>
            <a:endParaRPr/>
          </a:p>
        </p:txBody>
      </p:sp>
      <p:sp>
        <p:nvSpPr>
          <p:cNvPr id="622" name="Google Shape;622;p7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3" name="Google Shape;623;p7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Servidor</a:t>
            </a:r>
            <a:endParaRPr/>
          </a:p>
        </p:txBody>
      </p:sp>
      <p:sp>
        <p:nvSpPr>
          <p:cNvPr id="624" name="Google Shape;624;p7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625" name="Google Shape;625;p75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490875" y="160872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26" name="Google Shape;626;p75"/>
          <p:cNvGraphicFramePr/>
          <p:nvPr/>
        </p:nvGraphicFramePr>
        <p:xfrm>
          <a:off x="2948075" y="193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027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 </a:t>
                      </a:r>
                      <a:r>
                        <a:rPr b="1" lang="pt-BR" sz="1000">
                          <a:solidFill>
                            <a:srgbClr val="99000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main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server = CoAPServer(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"0.0.0.0"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5683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try: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"CoAP Server Started"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server.listen(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except KeyboardInterrupt: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"Server Shutdown"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server.close()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   print(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"Exiting..."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__name__ ==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"__main__"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main()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endParaRPr b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32" name="Google Shape;632;p7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3" name="Google Shape;633;p7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Message Queuing Telemetry Transport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Transporte de Telemetria com Filas de Mensagens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Emerge como uma peça fundamental no vasto quebra-cabeça da Internet das Coisas (IoT), proporcionando uma </a:t>
            </a:r>
            <a:r>
              <a:rPr b="1" lang="pt-BR"/>
              <a:t>comunicação de dados leve, eficiente e altamente versátil.</a:t>
            </a:r>
            <a:r>
              <a:rPr lang="pt-BR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Projetado para atender dispositivos com </a:t>
            </a:r>
            <a:r>
              <a:rPr b="1" lang="pt-BR"/>
              <a:t>recursos limitados</a:t>
            </a:r>
            <a:r>
              <a:rPr lang="pt-BR"/>
              <a:t>, destacando-se como uma escolha preferida em uma ampla gama de aplicações IoT.</a:t>
            </a:r>
            <a:endParaRPr/>
          </a:p>
        </p:txBody>
      </p:sp>
      <p:sp>
        <p:nvSpPr>
          <p:cNvPr id="634" name="Google Shape;634;p7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Cliente-Servidor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dispositivo </a:t>
            </a:r>
            <a:r>
              <a:rPr b="1" lang="pt-BR"/>
              <a:t>cliente</a:t>
            </a:r>
            <a:r>
              <a:rPr lang="pt-BR"/>
              <a:t> se conecta a um </a:t>
            </a:r>
            <a:r>
              <a:rPr b="1" lang="pt-BR"/>
              <a:t>servidor</a:t>
            </a:r>
            <a:r>
              <a:rPr lang="pt-BR"/>
              <a:t> para </a:t>
            </a:r>
            <a:r>
              <a:rPr lang="pt-BR" u="sng"/>
              <a:t>enviar ou receber dados</a:t>
            </a:r>
            <a:r>
              <a:rPr lang="pt-BR"/>
              <a:t>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servidor atua como um ponto final para os dispositivos clientes, fornecendo uma única central de controle e gerenciamento.</a:t>
            </a:r>
            <a:endParaRPr/>
          </a:p>
        </p:txBody>
      </p:sp>
      <p:sp>
        <p:nvSpPr>
          <p:cNvPr id="81" name="Google Shape;81;p1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688" y="2474225"/>
            <a:ext cx="54006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4191363" y="4350650"/>
            <a:ext cx="3000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A</a:t>
            </a:r>
            <a:r>
              <a:rPr lang="pt-BR" sz="800"/>
              <a:t>rquitetura Cliente-Servidor. Autoria Própria</a:t>
            </a:r>
            <a:endParaRPr sz="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1" name="Google Shape;641;p7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</a:t>
            </a:r>
            <a:r>
              <a:rPr lang="pt-BR"/>
              <a:t>rotocolo de mensagens sem estado.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Não é necessário os dispositivos manterem informações persistentes sobre as conexões de comunicação.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Impulsiona a eficiência, reduzindo a carga sobre os dispositivos e otimizando o uso de recursos.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Protocolo de mensagens atômicas, onde a entrega de mensagens é tratada de maneira binária - ou a mensagem é entregue, ou não é.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Proporciona simplicidade e confiabilidade ao garantir que a integridade da mensagem seja preservada.</a:t>
            </a:r>
            <a:endParaRPr/>
          </a:p>
        </p:txBody>
      </p:sp>
      <p:sp>
        <p:nvSpPr>
          <p:cNvPr id="642" name="Google Shape;642;p7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48" name="Google Shape;648;p7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9" name="Google Shape;649;p7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História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Desenvolvido pela IBM nos ano 90.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Resposta à necessidade de uma comunicação eficiente entre várias máquinas, utilizando microcontroladores para a aquisição de dados.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objetivo era estabelecer uma comunicação leve e eficaz entre máquinas e sensores.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Criado e adaptado para sistemas de supervisão e coleta de dados do tipo SCADA.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Ainda possui muitas características desse cenário, porém </a:t>
            </a:r>
            <a:r>
              <a:rPr b="1" lang="pt-BR"/>
              <a:t>evoluiu em diversos aspectos para utilização em soluções de IoT.</a:t>
            </a:r>
            <a:endParaRPr b="1"/>
          </a:p>
        </p:txBody>
      </p:sp>
      <p:sp>
        <p:nvSpPr>
          <p:cNvPr id="650" name="Google Shape;650;p7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56" name="Google Shape;656;p7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7" name="Google Shape;657;p7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Arquitetura </a:t>
            </a:r>
            <a:r>
              <a:rPr b="1" lang="pt-BR"/>
              <a:t>publish/subscribe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Dispositivo </a:t>
            </a:r>
            <a:r>
              <a:rPr b="1" lang="pt-BR"/>
              <a:t>publisher</a:t>
            </a:r>
            <a:r>
              <a:rPr lang="pt-BR"/>
              <a:t> envía dados para o broker usando </a:t>
            </a:r>
            <a:r>
              <a:rPr b="1" lang="pt-BR"/>
              <a:t>tópicos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Dispositivos </a:t>
            </a:r>
            <a:r>
              <a:rPr b="1" lang="pt-BR"/>
              <a:t>subscribers </a:t>
            </a:r>
            <a:r>
              <a:rPr lang="pt-BR"/>
              <a:t>inscritos naquele </a:t>
            </a:r>
            <a:r>
              <a:rPr b="1" lang="pt-BR"/>
              <a:t>tópico</a:t>
            </a:r>
            <a:r>
              <a:rPr lang="pt-BR"/>
              <a:t> recebem as mensagens direcionadas a ele.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Não é tão sofisticado quanto o AMQP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que oferece uma gama mais ampla de funcionalidades e cenários de uso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mas mantém uma simplicidade que não compromete características essenciais como </a:t>
            </a:r>
            <a:r>
              <a:rPr b="1" lang="pt-BR"/>
              <a:t>segurança, qualidade de serviço e facilidade de implementação.</a:t>
            </a:r>
            <a:r>
              <a:rPr lang="pt-BR"/>
              <a:t> </a:t>
            </a:r>
            <a:endParaRPr/>
          </a:p>
        </p:txBody>
      </p:sp>
      <p:sp>
        <p:nvSpPr>
          <p:cNvPr id="658" name="Google Shape;658;p7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64" name="Google Shape;664;p8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5" name="Google Shape;665;p8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Broker “apenas” organiza as mensagens que chegam (enviadas pelos clientes) baseadas em tópicos (topics).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De forma padrão, os tópicos parecem com URIs, separando níveis por barras (“/”).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dispositivos que “querem” receber determinadas mensagens precisam se inscrever nesses tópicos.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ver esse funcionamento com um exemplo básico.</a:t>
            </a:r>
            <a:endParaRPr/>
          </a:p>
        </p:txBody>
      </p:sp>
      <p:sp>
        <p:nvSpPr>
          <p:cNvPr id="666" name="Google Shape;666;p8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72" name="Google Shape;672;p8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3" name="Google Shape;673;p8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supor uma rede de sensores.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Vários sensores diferentes de temperatura e umidade publicam o valor do sensor como o dado útil (payload).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tópico poderia seguir o padrão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area/ID_da_area/sensor/ID_do_sensor/temperatura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area/ID_da_area/sensor/ID_do_sensor/umidade</a:t>
            </a:r>
            <a:endParaRPr sz="1200">
              <a:solidFill>
                <a:srgbClr val="000080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80"/>
              </a:solidFill>
              <a:highlight>
                <a:srgbClr val="F8F8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Isso significa que que um sensor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possui um ID </a:t>
            </a:r>
            <a:r>
              <a:rPr lang="pt-BR"/>
              <a:t>específico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pode ser de temperatura ou umidade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está instalado em uma área que possui um ID</a:t>
            </a:r>
            <a:endParaRPr/>
          </a:p>
        </p:txBody>
      </p:sp>
      <p:sp>
        <p:nvSpPr>
          <p:cNvPr id="674" name="Google Shape;674;p8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80" name="Google Shape;680;p8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1" name="Google Shape;681;p8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Alguns exemplos de uso desse padrão são</a:t>
            </a:r>
            <a:endParaRPr/>
          </a:p>
        </p:txBody>
      </p:sp>
      <p:sp>
        <p:nvSpPr>
          <p:cNvPr id="682" name="Google Shape;682;p8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683" name="Google Shape;683;p82"/>
          <p:cNvSpPr txBox="1"/>
          <p:nvPr/>
        </p:nvSpPr>
        <p:spPr>
          <a:xfrm>
            <a:off x="1801475" y="1986650"/>
            <a:ext cx="3000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area/10/sensor/5000/temperatura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area/10/sensor/5000/umidade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area/20/sensor/5001/temperatura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area/20/sensor/5001/umidade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area/30/sensor/4000/temperatura</a:t>
            </a:r>
            <a:b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200">
                <a:solidFill>
                  <a:srgbClr val="000080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area/30/sensor/4000/umidade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89" name="Google Shape;689;p8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0" name="Google Shape;690;p8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Funcionamento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Assim como o AMQP, alguns caracteres agrupam informações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caractere “+” aceita qualquer valor naquele nível do tópico.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 inscrição no tópico </a:t>
            </a:r>
            <a:r>
              <a:rPr b="1" lang="pt-BR"/>
              <a:t>area/20/sensor/+/temperatura</a:t>
            </a:r>
            <a:r>
              <a:rPr lang="pt-BR"/>
              <a:t> indica que se deseja receber as informações de todos os sensores de temperatura da área 20.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caractere “#” indica o recebimento de mensagens de “qualquer coisa abaixo de um determinado nível do tópico”.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Um cliente que se inscrever para receber as mensagens do tópico </a:t>
            </a:r>
            <a:r>
              <a:rPr b="1" lang="pt-BR"/>
              <a:t>area/10/sensor/#</a:t>
            </a:r>
            <a:r>
              <a:rPr lang="pt-BR"/>
              <a:t>, receberia todas as informações da área 10, independente do sensor ou variável medida.</a:t>
            </a:r>
            <a:endParaRPr/>
          </a:p>
        </p:txBody>
      </p:sp>
      <p:sp>
        <p:nvSpPr>
          <p:cNvPr id="691" name="Google Shape;691;p8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697" name="Google Shape;697;p8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8" name="Google Shape;698;p8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Conexão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conexão com o broker é feita usando </a:t>
            </a:r>
            <a:r>
              <a:rPr b="1" lang="pt-BR"/>
              <a:t>TCP</a:t>
            </a:r>
            <a:r>
              <a:rPr lang="pt-BR"/>
              <a:t>, com opções de login com usuário e senha, e criptografia (SSL/TLS).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Nível de Qualidade do Serviço (QoS)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Especifica como deve ser a relação entre os dispositivos que estão se comunicando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Três níveis distintos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QoS 0 (</a:t>
            </a:r>
            <a:r>
              <a:rPr i="1" lang="pt-BR"/>
              <a:t>at most once</a:t>
            </a:r>
            <a:r>
              <a:rPr lang="pt-BR"/>
              <a:t>)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QoS 1 (</a:t>
            </a:r>
            <a:r>
              <a:rPr i="1" lang="pt-BR"/>
              <a:t>at least once</a:t>
            </a:r>
            <a:r>
              <a:rPr lang="pt-BR"/>
              <a:t>)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QoS 2 (</a:t>
            </a:r>
            <a:r>
              <a:rPr i="1" lang="pt-BR"/>
              <a:t>exactly once</a:t>
            </a:r>
            <a:r>
              <a:rPr lang="pt-BR"/>
              <a:t>)</a:t>
            </a:r>
            <a:endParaRPr/>
          </a:p>
        </p:txBody>
      </p:sp>
      <p:sp>
        <p:nvSpPr>
          <p:cNvPr id="699" name="Google Shape;699;p8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05" name="Google Shape;705;p8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6" name="Google Shape;706;p8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Conexão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Nível de Qualidade do Serviço (QoS)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/>
              <a:t>QoS 0 (</a:t>
            </a:r>
            <a:r>
              <a:rPr i="1" lang="pt-BR" u="sng"/>
              <a:t>at most once</a:t>
            </a:r>
            <a:r>
              <a:rPr lang="pt-BR" u="sng"/>
              <a:t>)</a:t>
            </a:r>
            <a:endParaRPr u="sng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Neste nível não existe garantia de entrega da mensagem, como na utilização do protocolo UDP.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dispositivo que envia não precisa reter a mensagem armazenada para futuras retransmissões.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1 (</a:t>
            </a:r>
            <a:r>
              <a:rPr i="1" lang="pt-BR"/>
              <a:t>at least once</a:t>
            </a:r>
            <a:r>
              <a:rPr lang="pt-BR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2 (</a:t>
            </a:r>
            <a:r>
              <a:rPr i="1" lang="pt-BR"/>
              <a:t>exactly once</a:t>
            </a:r>
            <a:r>
              <a:rPr lang="pt-BR"/>
              <a:t>)</a:t>
            </a:r>
            <a:endParaRPr/>
          </a:p>
        </p:txBody>
      </p:sp>
      <p:sp>
        <p:nvSpPr>
          <p:cNvPr id="707" name="Google Shape;707;p8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13" name="Google Shape;713;p8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4" name="Google Shape;714;p8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Conexão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Nível de Qualidade do Serviço (QoS)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0 (</a:t>
            </a:r>
            <a:r>
              <a:rPr i="1" lang="pt-BR"/>
              <a:t>at most once</a:t>
            </a:r>
            <a:r>
              <a:rPr lang="pt-BR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/>
              <a:t>QoS 1 (</a:t>
            </a:r>
            <a:r>
              <a:rPr i="1" lang="pt-BR" u="sng"/>
              <a:t>at least once</a:t>
            </a:r>
            <a:r>
              <a:rPr lang="pt-BR" u="sng"/>
              <a:t>)</a:t>
            </a:r>
            <a:endParaRPr u="sng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Neste caso, temos a confirmação de entrega da mensagem, gerando várias mensagens iguais em que, pelo menos uma, será entregue.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 dispositivo que envia mantém essa mensagem armazenada até que uma confirmação de recebimento seja recebida.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2 (</a:t>
            </a:r>
            <a:r>
              <a:rPr i="1" lang="pt-BR"/>
              <a:t>exactly once</a:t>
            </a:r>
            <a:r>
              <a:rPr lang="pt-BR"/>
              <a:t>)</a:t>
            </a:r>
            <a:endParaRPr/>
          </a:p>
        </p:txBody>
      </p:sp>
      <p:sp>
        <p:nvSpPr>
          <p:cNvPr id="715" name="Google Shape;715;p8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Cliente-Servidor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fluxo de dados segue uma lógica em que os clientes enviam requisições aos servidores, e estes respondem com os resultados ou recursos solicitados.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No contexto do IoT</a:t>
            </a:r>
            <a:r>
              <a:rPr lang="pt-BR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servidor também desempenha a função de armazenar e processar os dados enviados pelos clientes.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Informações emitidas por sensores, por exemplo, são armazenadas em determinado servidor, que poderia ser acessado por uma aplicação.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 modelo é uma boa escolha quando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um dispositivo IoT precisa se comunicar com um servidor central, como em aplicações de monitoramento ou controle.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ou quando os dados precisam ser armazenados e processados em um servidor central.</a:t>
            </a:r>
            <a:endParaRPr/>
          </a:p>
        </p:txBody>
      </p:sp>
      <p:sp>
        <p:nvSpPr>
          <p:cNvPr id="91" name="Google Shape;91;p1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21" name="Google Shape;721;p8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2" name="Google Shape;722;p8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Conexão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pt-BR"/>
              <a:t>Nível de Qualidade do Serviço (QoS)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0 (</a:t>
            </a:r>
            <a:r>
              <a:rPr i="1" lang="pt-BR"/>
              <a:t>at most once</a:t>
            </a:r>
            <a:r>
              <a:rPr lang="pt-BR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QoS 1 (</a:t>
            </a:r>
            <a:r>
              <a:rPr i="1" lang="pt-BR"/>
              <a:t>at least once</a:t>
            </a:r>
            <a:r>
              <a:rPr lang="pt-BR"/>
              <a:t>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 u="sng"/>
              <a:t>QoS 2 (</a:t>
            </a:r>
            <a:r>
              <a:rPr i="1" lang="pt-BR" u="sng"/>
              <a:t>exactly once</a:t>
            </a:r>
            <a:r>
              <a:rPr lang="pt-BR" u="sng"/>
              <a:t>)</a:t>
            </a:r>
            <a:endParaRPr u="sng"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Neste nível existe a garantia que a mensagem será entregue exatamente uma vez,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Confirmação do recebimento e confirmação da própria confirmação do recebimento. </a:t>
            </a:r>
            <a:endParaRPr/>
          </a:p>
          <a:p>
            <a:pPr indent="-317500" lvl="4" marL="22860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Ou seja, existem confirmação para todos os dados que estão trafegando na comunicação. 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Até que haja essa confirmação, a mensagem é mantida no dispositivo que envia.</a:t>
            </a:r>
            <a:endParaRPr/>
          </a:p>
        </p:txBody>
      </p:sp>
      <p:sp>
        <p:nvSpPr>
          <p:cNvPr id="723" name="Google Shape;723;p8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29" name="Google Shape;729;p8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0" name="Google Shape;730;p8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Mosquitto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Broker muito usado no desenvolvimento de protótipos já que é </a:t>
            </a:r>
            <a:r>
              <a:rPr b="1" i="1" lang="pt-BR"/>
              <a:t>open-source</a:t>
            </a:r>
            <a:r>
              <a:rPr lang="pt-BR"/>
              <a:t> e pode ser instalado em diferentes sistemas operacionais e plataformas.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Instalação no Windows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Acessar o link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https://mosquitto.org/download/</a:t>
            </a:r>
            <a:r>
              <a:rPr lang="pt-BR"/>
              <a:t>, fazer o download do arquivo e proceder com a instalação.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Instalação no Linux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Atualize os pacotes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Instale o mosquitto</a:t>
            </a:r>
            <a:endParaRPr/>
          </a:p>
        </p:txBody>
      </p:sp>
      <p:sp>
        <p:nvSpPr>
          <p:cNvPr id="731" name="Google Shape;731;p8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732" name="Google Shape;732;p88"/>
          <p:cNvGraphicFramePr/>
          <p:nvPr/>
        </p:nvGraphicFramePr>
        <p:xfrm>
          <a:off x="36195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000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apt update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3" name="Google Shape;733;p88"/>
          <p:cNvGraphicFramePr/>
          <p:nvPr/>
        </p:nvGraphicFramePr>
        <p:xfrm>
          <a:off x="1571788" y="42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6000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apt </a:t>
                      </a:r>
                      <a:r>
                        <a:rPr b="1"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install</a:t>
                      </a: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mosquitto mosquitto-clients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39" name="Google Shape;739;p8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0" name="Google Shape;740;p8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Mosquitto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Instalação no Linux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Atualize os pacotes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Instale o mosquitto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Verifique se está executando</a:t>
            </a:r>
            <a:endParaRPr/>
          </a:p>
        </p:txBody>
      </p:sp>
      <p:sp>
        <p:nvSpPr>
          <p:cNvPr id="741" name="Google Shape;741;p8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graphicFrame>
        <p:nvGraphicFramePr>
          <p:cNvPr id="742" name="Google Shape;742;p89"/>
          <p:cNvGraphicFramePr/>
          <p:nvPr/>
        </p:nvGraphicFramePr>
        <p:xfrm>
          <a:off x="3538525" y="2122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19050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000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apt update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9"/>
          <p:cNvGraphicFramePr/>
          <p:nvPr/>
        </p:nvGraphicFramePr>
        <p:xfrm>
          <a:off x="1490813" y="300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600042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apt </a:t>
                      </a:r>
                      <a:r>
                        <a:rPr b="1"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install</a:t>
                      </a: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mosquitto mosquitto-clients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4" name="Google Shape;744;p89"/>
          <p:cNvGraphicFramePr/>
          <p:nvPr/>
        </p:nvGraphicFramePr>
        <p:xfrm>
          <a:off x="2829300" y="399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33234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000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systemctl status mosquitto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50" name="Google Shape;750;p9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51" name="Google Shape;751;p9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752" name="Google Shape;752;p9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Mosquitto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Envio da mensagem “Hello, MQTT” para os dispositivos inscritos no tópico “teste/topico” usando o broker Mosquitto rodando na máquina de ip 192.168.0.13. </a:t>
            </a:r>
            <a:endParaRPr/>
          </a:p>
        </p:txBody>
      </p:sp>
      <p:pic>
        <p:nvPicPr>
          <p:cNvPr id="753" name="Google Shape;753;p90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59" name="Google Shape;759;p9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60" name="Google Shape;760;p9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761" name="Google Shape;761;p9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Mosquitto</a:t>
            </a:r>
            <a:endParaRPr/>
          </a:p>
        </p:txBody>
      </p:sp>
      <p:pic>
        <p:nvPicPr>
          <p:cNvPr id="762" name="Google Shape;762;p91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952125" y="161717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3" name="Google Shape;763;p91"/>
          <p:cNvGraphicFramePr/>
          <p:nvPr/>
        </p:nvGraphicFramePr>
        <p:xfrm>
          <a:off x="2393925" y="161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time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 umqtt.simple import MQTTClient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Configurações do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#Endereço do broker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MQTT_BROKER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"192.168.0.13"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#Porta do broker MQTT padrão 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MQTT_PORT = 1883 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#Tópico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MQTT_TOPIC = b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"teste/topico"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Identificação do cliente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CLIENT_ID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"umqtt_client"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Função para lidar com mensagens recebidas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 sub_cb(topic, msg):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((topic, msg))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69" name="Google Shape;769;p9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0" name="Google Shape;770;p9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771" name="Google Shape;771;p92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Mosquitto</a:t>
            </a:r>
            <a:endParaRPr/>
          </a:p>
        </p:txBody>
      </p:sp>
      <p:pic>
        <p:nvPicPr>
          <p:cNvPr id="772" name="Google Shape;772;p92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952125" y="1617175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73" name="Google Shape;773;p92"/>
          <p:cNvGraphicFramePr/>
          <p:nvPr/>
        </p:nvGraphicFramePr>
        <p:xfrm>
          <a:off x="2393925" y="161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…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Conexão com o broker MQTT</a:t>
                      </a:r>
                      <a:b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 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 MQTTClient(CLIENT_ID, MQTT_BROKER, </a:t>
                      </a:r>
                      <a:r>
                        <a:rPr b="1" lang="pt-BR" sz="1000">
                          <a:solidFill>
                            <a:srgbClr val="000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port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=MQTT_PORT)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client.set_callback(sub_cb)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client.connect()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Publicação de uma mensagem no tópico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client.publish(MQTT_TOPIC, b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"Hello, MQTT!"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Espera por mensagens recebidas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client.wait_msg()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i="1" lang="pt-BR" sz="1000">
                          <a:solidFill>
                            <a:srgbClr val="999988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 Desconecta do broker MQTT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client.disconnect()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79" name="Google Shape;779;p9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0" name="Google Shape;780;p9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781" name="Google Shape;781;p9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Mosquitto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Vamos testar a aplicação!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Primeiro é necessário fazer o upload do arquivo para a placa.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Depois, abra um terminal e digite o seguinte comando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2" marL="1371600" rtl="0" algn="l">
              <a:spcBef>
                <a:spcPts val="120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Esse comando inscreve um cliente no tópico “teste/topico” no broker rodando na máquina local (localhost).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 tudo estiver configurado de forma correta, veremos a mensagem “Hello, MQTT” no terminal.</a:t>
            </a:r>
            <a:endParaRPr/>
          </a:p>
        </p:txBody>
      </p:sp>
      <p:pic>
        <p:nvPicPr>
          <p:cNvPr id="782" name="Google Shape;782;p93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3" name="Google Shape;783;p93"/>
          <p:cNvGraphicFramePr/>
          <p:nvPr/>
        </p:nvGraphicFramePr>
        <p:xfrm>
          <a:off x="2325213" y="246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{F6906CF3-01DC-420C-A26C-F1A98B2ADE9B}</a:tableStyleId>
              </a:tblPr>
              <a:tblGrid>
                <a:gridCol w="44935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mosquitto_sub -h localhost -</a:t>
                      </a:r>
                      <a:r>
                        <a:rPr lang="pt-BR" sz="12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</a:t>
                      </a:r>
                      <a:r>
                        <a:rPr lang="pt-BR" sz="12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pt-BR" sz="12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"teste/topico"</a:t>
                      </a:r>
                      <a:endParaRPr sz="1200"/>
                    </a:p>
                  </a:txBody>
                  <a:tcPr marT="63500" marB="63500" marR="63500" marL="63500"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89" name="Google Shape;789;p9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0" name="Google Shape;790;p9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791" name="Google Shape;791;p9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Broker Externo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Podemos também usar um broker externo para testar nossas aplicações.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Exemplo disponibilizado na própria plataforma </a:t>
            </a:r>
            <a:r>
              <a:rPr b="1" lang="pt-BR"/>
              <a:t>Wokwi</a:t>
            </a:r>
            <a:r>
              <a:rPr lang="pt-BR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Usaremos a plataforma HiveMQ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Disponibiliza um serviço de broker MQTT gratuito para pequenos testes.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Neste exemplo, vamos simular uma </a:t>
            </a:r>
            <a:r>
              <a:rPr b="1" lang="pt-BR"/>
              <a:t>estação meteorológica que fornece dados de temperatura e umidade e envia para o broker</a:t>
            </a:r>
            <a:r>
              <a:rPr lang="pt-BR"/>
              <a:t>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dados serão obtidos por meio do sensor DHT22. </a:t>
            </a:r>
            <a:endParaRPr/>
          </a:p>
        </p:txBody>
      </p:sp>
      <p:pic>
        <p:nvPicPr>
          <p:cNvPr id="792" name="Google Shape;792;p94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798" name="Google Shape;798;p9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99" name="Google Shape;799;p9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800" name="Google Shape;800;p9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Broker Externo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Primeiro, acesse a plataforma usando o link: </a:t>
            </a:r>
            <a:r>
              <a:rPr lang="pt-BR" sz="12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http://www.hivemq.com/demos/websocket-client/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Aperte no botão de conectar (connect);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Aperte no botão “</a:t>
            </a:r>
            <a:r>
              <a:rPr b="1" lang="pt-BR"/>
              <a:t>Add New Topic Subscription</a:t>
            </a:r>
            <a:r>
              <a:rPr lang="pt-BR"/>
              <a:t>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Adicione um novo tópico chamado “</a:t>
            </a:r>
            <a:r>
              <a:rPr b="1" lang="pt-BR"/>
              <a:t>wokwi-weather-cepedi</a:t>
            </a:r>
            <a:r>
              <a:rPr lang="pt-BR"/>
              <a:t>”</a:t>
            </a:r>
            <a:endParaRPr/>
          </a:p>
        </p:txBody>
      </p:sp>
      <p:pic>
        <p:nvPicPr>
          <p:cNvPr id="801" name="Google Shape;801;p95"/>
          <p:cNvPicPr preferRelativeResize="0"/>
          <p:nvPr/>
        </p:nvPicPr>
        <p:blipFill rotWithShape="1">
          <a:blip r:embed="rId4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807" name="Google Shape;807;p9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08" name="Google Shape;808;p9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809" name="Google Shape;809;p9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Estação Meteorológica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Verificar código direto no Wokwi.</a:t>
            </a:r>
            <a:endParaRPr/>
          </a:p>
        </p:txBody>
      </p:sp>
      <p:pic>
        <p:nvPicPr>
          <p:cNvPr id="810" name="Google Shape;810;p96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 de Rede em IoT</a:t>
            </a:r>
            <a:endParaRPr/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Publish/Subscribe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 dispositivo publica dados em um tópico (</a:t>
            </a:r>
            <a:r>
              <a:rPr b="1" lang="pt-BR"/>
              <a:t>publisher</a:t>
            </a:r>
            <a:r>
              <a:rPr lang="pt-BR"/>
              <a:t>), e outros dispositivos que estão interessados neste tópico podem se inscrever para receber esses dados (</a:t>
            </a:r>
            <a:r>
              <a:rPr b="1" lang="pt-BR"/>
              <a:t>subscriber</a:t>
            </a:r>
            <a:r>
              <a:rPr lang="pt-BR"/>
              <a:t>).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Os dispositivos que publicam dados não precisam saber quem está se inscrevendo para receber.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Podemos fazer uma analogia com emissoras de TV.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Elas desempenham o papel de publicadoras ao disponibilizar seu canal em TV aberta;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os telespectadores, por sua vez, escolhem qual canal vão assistir, desempenhando o papel de inscrito.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pt-BR"/>
              <a:t>Note que qualquer pessoa pode assistir a qualquer canal, bastando apenas sintonizar seu dispositivo no canal desejado (tópico).</a:t>
            </a:r>
            <a:endParaRPr i="1"/>
          </a:p>
        </p:txBody>
      </p:sp>
      <p:sp>
        <p:nvSpPr>
          <p:cNvPr id="99" name="Google Shape;99;p1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816" name="Google Shape;816;p9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17" name="Google Shape;817;p9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818" name="Google Shape;818;p9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BIPES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O BIPES também fornece um broker para utilização na comunicação MQTT.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Acessado por meio da aba </a:t>
            </a:r>
            <a:r>
              <a:rPr b="1" lang="pt-BR"/>
              <a:t>EasyMQTT</a:t>
            </a:r>
            <a:r>
              <a:rPr lang="pt-BR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Pra sua utilização, devemos iniciar uma sessão e utilizar as seguintes credenciais de acesso: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server = "bipes.net.br",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port = 1883,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user = "bipes",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password = "m8YLUr5uW3T"</a:t>
            </a:r>
            <a:endParaRPr/>
          </a:p>
        </p:txBody>
      </p:sp>
      <p:pic>
        <p:nvPicPr>
          <p:cNvPr id="819" name="Google Shape;819;p97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52400" y="152400"/>
            <a:ext cx="61912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MQTT</a:t>
            </a:r>
            <a:endParaRPr/>
          </a:p>
        </p:txBody>
      </p:sp>
      <p:sp>
        <p:nvSpPr>
          <p:cNvPr id="825" name="Google Shape;825;p9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6" name="Google Shape;826;p9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Protocolos de Dados</a:t>
            </a:r>
            <a:endParaRPr/>
          </a:p>
        </p:txBody>
      </p:sp>
      <p:sp>
        <p:nvSpPr>
          <p:cNvPr id="827" name="Google Shape;827;p9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pt-BR"/>
              <a:t>Exemplo - BIPES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Este código gera números aleatório entre 0 e 10 e envia para o broker no tópico ‘teste’.</a:t>
            </a:r>
            <a:endParaRPr/>
          </a:p>
        </p:txBody>
      </p:sp>
      <p:pic>
        <p:nvPicPr>
          <p:cNvPr id="828" name="Google Shape;828;p98"/>
          <p:cNvPicPr preferRelativeResize="0"/>
          <p:nvPr/>
        </p:nvPicPr>
        <p:blipFill rotWithShape="1">
          <a:blip r:embed="rId3">
            <a:alphaModFix/>
          </a:blip>
          <a:srcRect b="48205" l="1191" r="89733" t="37112"/>
          <a:stretch/>
        </p:blipFill>
        <p:spPr>
          <a:xfrm>
            <a:off x="1933325" y="450388"/>
            <a:ext cx="619125" cy="561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29" name="Google Shape;829;p98"/>
          <p:cNvGraphicFramePr/>
          <p:nvPr/>
        </p:nvGraphicFramePr>
        <p:xfrm>
          <a:off x="2552450" y="185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{878A24EC-AB87-4C0B-9510-D5EBBCDAFBB3}</a:tableStyleId>
              </a:tblPr>
              <a:tblGrid>
                <a:gridCol w="4572000"/>
              </a:tblGrid>
              <a:tr h="27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umqtt.robust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time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import 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easymqtt_session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"ng01vt"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easymqtt_client = umqtt.robust.MQTTClient(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"umqtt_client"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server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"bipes.net.br"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port = 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1883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user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"bipes"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password =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"m8YLUr5uW3T"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easymqtt_client.connect()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"EasyMQTT connected"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while(True):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value = 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random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.randint(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easymqtt_client.publish(easymqtt_session +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"/"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+ 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'teste'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 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(value))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print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"EasyMQTT Publish - Session:"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,easymqtt_session,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"Topic:"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'teste'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b="1" lang="pt-BR" sz="1000">
                          <a:solidFill>
                            <a:srgbClr val="DD1144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"Value:"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,</a:t>
                      </a:r>
                      <a:r>
                        <a:rPr b="1" lang="pt-BR" sz="1000">
                          <a:solidFill>
                            <a:srgbClr val="0086B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str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(value))</a:t>
                      </a:r>
                      <a:b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time.sleep(</a:t>
                      </a:r>
                      <a:r>
                        <a:rPr b="1" lang="pt-BR" sz="1000">
                          <a:solidFill>
                            <a:srgbClr val="008080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b="1" lang="pt-BR" sz="1000">
                          <a:solidFill>
                            <a:srgbClr val="333333"/>
                          </a:solidFill>
                          <a:highlight>
                            <a:srgbClr val="F8F8F8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8F8F8"/>
                        </a:highlight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